
<file path=[Content_Types].xml><?xml version="1.0" encoding="utf-8"?>
<Types xmlns="http://schemas.openxmlformats.org/package/2006/content-types">
  <Default Extension="xml" ContentType="application/xml"/>
  <Default Extension="mp4" ContentType="video/mp4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9"/>
  </p:notesMasterIdLst>
  <p:sldIdLst>
    <p:sldId id="256" r:id="rId2"/>
    <p:sldId id="422" r:id="rId3"/>
    <p:sldId id="423" r:id="rId4"/>
    <p:sldId id="425" r:id="rId5"/>
    <p:sldId id="449" r:id="rId6"/>
    <p:sldId id="451" r:id="rId7"/>
    <p:sldId id="450" r:id="rId8"/>
    <p:sldId id="426" r:id="rId9"/>
    <p:sldId id="427" r:id="rId10"/>
    <p:sldId id="428" r:id="rId11"/>
    <p:sldId id="429" r:id="rId12"/>
    <p:sldId id="430" r:id="rId13"/>
    <p:sldId id="431" r:id="rId14"/>
    <p:sldId id="448" r:id="rId15"/>
    <p:sldId id="432" r:id="rId16"/>
    <p:sldId id="433" r:id="rId17"/>
    <p:sldId id="434" r:id="rId18"/>
    <p:sldId id="435" r:id="rId19"/>
    <p:sldId id="436" r:id="rId20"/>
    <p:sldId id="437" r:id="rId21"/>
    <p:sldId id="438" r:id="rId22"/>
    <p:sldId id="439" r:id="rId23"/>
    <p:sldId id="440" r:id="rId24"/>
    <p:sldId id="443" r:id="rId25"/>
    <p:sldId id="445" r:id="rId26"/>
    <p:sldId id="454" r:id="rId27"/>
    <p:sldId id="446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drey Zimovnov" initials="AZ [2]" lastIdx="1" clrIdx="0"/>
  <p:cmAuthor id="2" name="Andrey" initials="A" lastIdx="6" clrIdx="1"/>
  <p:cmAuthor id="3" name="Andrey Zimovnov" initials="AZ" lastIdx="3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00"/>
    <a:srgbClr val="CBDE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874"/>
    <p:restoredTop sz="93632"/>
  </p:normalViewPr>
  <p:slideViewPr>
    <p:cSldViewPr snapToGrid="0" snapToObjects="1">
      <p:cViewPr>
        <p:scale>
          <a:sx n="83" d="100"/>
          <a:sy n="83" d="100"/>
        </p:scale>
        <p:origin x="1320" y="56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commentAuthors" Target="commentAuthors.xml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heme" Target="theme/theme1.xml"/><Relationship Id="rId3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FB0832-AB4E-544D-8C01-4ECD7D40EC78}" type="datetimeFigureOut">
              <a:rPr lang="en-US" smtClean="0"/>
              <a:t>10/19/17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C6ED84-E7BC-914F-BFDD-1B171F7D3E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4566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C6ED84-E7BC-914F-BFDD-1B171F7D3E9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0962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C6ED84-E7BC-914F-BFDD-1B171F7D3E9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2051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C6ED84-E7BC-914F-BFDD-1B171F7D3E9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6415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C6ED84-E7BC-914F-BFDD-1B171F7D3E9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8494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C6ED84-E7BC-914F-BFDD-1B171F7D3E9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6177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C6ED84-E7BC-914F-BFDD-1B171F7D3E9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4510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C6ED84-E7BC-914F-BFDD-1B171F7D3E9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0971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C6ED84-E7BC-914F-BFDD-1B171F7D3E9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5722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 anchor="ctr">
            <a:normAutofit/>
          </a:bodyPr>
          <a:lstStyle>
            <a:lvl1pPr marL="0" indent="0" algn="ctr">
              <a:buNone/>
              <a:defRPr sz="4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19/10/2017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A2549-6773-0241-8251-AB96BB4534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9885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19/10/2017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A2549-6773-0241-8251-AB96BB4534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1753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1041621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10101" y="176321"/>
            <a:ext cx="11529391" cy="6585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0101" y="1041621"/>
            <a:ext cx="11529391" cy="51524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2136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ru-RU" smtClean="0"/>
              <a:t>19/10/2017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103580" y="636430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7A2549-6773-0241-8251-AB96BB4534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7337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iming>
    <p:tnLst>
      <p:par>
        <p:cTn id="1" dur="indefinite" restart="never" nodeType="tmRoot"/>
      </p:par>
    </p:tnLst>
  </p:timing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1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hyperlink" Target="http://www.wildml.com/2015/10/recurrent-neural-networks-tutorial-part-3-backpropagation-through-time-and-vanishing-gradients/" TargetMode="External"/><Relationship Id="rId5" Type="http://schemas.openxmlformats.org/officeDocument/2006/relationships/image" Target="../media/image45.png"/><Relationship Id="rId6" Type="http://schemas.openxmlformats.org/officeDocument/2006/relationships/image" Target="../media/image46.png"/><Relationship Id="rId7" Type="http://schemas.openxmlformats.org/officeDocument/2006/relationships/image" Target="../media/image47.png"/><Relationship Id="rId8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arxiv.org/pdf/1211.5063.pdf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4" Type="http://schemas.openxmlformats.org/officeDocument/2006/relationships/image" Target="../media/image12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Relationship Id="rId3" Type="http://schemas.openxmlformats.org/officeDocument/2006/relationships/image" Target="../media/image14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6.xml"/><Relationship Id="rId5" Type="http://schemas.openxmlformats.org/officeDocument/2006/relationships/image" Target="../media/image15.png"/><Relationship Id="rId6" Type="http://schemas.openxmlformats.org/officeDocument/2006/relationships/hyperlink" Target="https://imgur.com/gallery/vaNahKE" TargetMode="External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4" Type="http://schemas.openxmlformats.org/officeDocument/2006/relationships/image" Target="../media/image16.tiff"/><Relationship Id="rId5" Type="http://schemas.openxmlformats.org/officeDocument/2006/relationships/image" Target="../media/image13.tiff"/><Relationship Id="rId6" Type="http://schemas.openxmlformats.org/officeDocument/2006/relationships/image" Target="../media/image17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hyperlink" Target="https://papers.nips.cc/paper/5346-sequence-to-sequence-learning-with-neural-networks.pdf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distill.pub/2016/augmented-rnns/#attentional-interfaces" TargetMode="External"/><Relationship Id="rId3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research.googleblog.com/2016/11/zero-shot-translation-with-googles.html" TargetMode="External"/><Relationship Id="rId3" Type="http://schemas.openxmlformats.org/officeDocument/2006/relationships/image" Target="../media/image41.tif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Relationship Id="rId3" Type="http://schemas.openxmlformats.org/officeDocument/2006/relationships/hyperlink" Target="https://wiki.tum.de/display/lfdv/Recurrent+Neural+Networks+-+Combination+of+RNN+and+CNN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51.png"/><Relationship Id="rId5" Type="http://schemas.openxmlformats.org/officeDocument/2006/relationships/hyperlink" Target="https://youtu.be/mLxsbWAYIpw" TargetMode="External"/><Relationship Id="rId1" Type="http://schemas.microsoft.com/office/2007/relationships/media" Target="../media/media2.mp4"/><Relationship Id="rId2" Type="http://schemas.openxmlformats.org/officeDocument/2006/relationships/video" Target="../media/media2.mp4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distill.pub/2016/augmented-rnns/" TargetMode="External"/><Relationship Id="rId4" Type="http://schemas.openxmlformats.org/officeDocument/2006/relationships/hyperlink" Target="https://arxiv.org/abs/1611.04558" TargetMode="External"/><Relationship Id="rId5" Type="http://schemas.openxmlformats.org/officeDocument/2006/relationships/hyperlink" Target="https://deepmind.com/blog/wavenet-generative-model-raw-audio/" TargetMode="External"/><Relationship Id="rId6" Type="http://schemas.openxmlformats.org/officeDocument/2006/relationships/hyperlink" Target="https://www.tensorflow.org/tutorials/recurrent" TargetMode="External"/><Relationship Id="rId7" Type="http://schemas.openxmlformats.org/officeDocument/2006/relationships/hyperlink" Target="https://www.tensorflow.org/tutorials/seq2seq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colah.github.io/posts/2015-08-Understanding-LSTMs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.tiff"/><Relationship Id="rId5" Type="http://schemas.openxmlformats.org/officeDocument/2006/relationships/image" Target="../media/image2.tiff"/><Relationship Id="rId6" Type="http://schemas.openxmlformats.org/officeDocument/2006/relationships/image" Target="../media/image3.tiff"/><Relationship Id="rId7" Type="http://schemas.openxmlformats.org/officeDocument/2006/relationships/image" Target="../media/image50.png"/><Relationship Id="rId8" Type="http://schemas.openxmlformats.org/officeDocument/2006/relationships/hyperlink" Target="http://distill.pub/2016/augmented-rnns/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Relationship Id="rId3" Type="http://schemas.openxmlformats.org/officeDocument/2006/relationships/hyperlink" Target="https://en.wikipedia.org/wiki/Backpropagation_through_time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7" Type="http://schemas.openxmlformats.org/officeDocument/2006/relationships/image" Target="../media/image27.png"/><Relationship Id="rId8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image" Target="../media/image32.png"/><Relationship Id="rId7" Type="http://schemas.openxmlformats.org/officeDocument/2006/relationships/image" Target="../media/image33.png"/><Relationship Id="rId8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4" Type="http://schemas.openxmlformats.org/officeDocument/2006/relationships/image" Target="../media/image6.tiff"/><Relationship Id="rId5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wildml.com/2015/10/recurrent-neural-networks-tutorial-part-3-backpropagation-through-time-and-vanishing-gradients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4" Type="http://schemas.openxmlformats.org/officeDocument/2006/relationships/image" Target="../media/image7.tiff"/><Relationship Id="rId5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wildml.com/2015/10/recurrent-neural-networks-tutorial-part-3-backpropagation-through-time-and-vanishing-gradients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MML minor #</a:t>
            </a:r>
            <a:r>
              <a:rPr lang="ru-RU" dirty="0" smtClean="0"/>
              <a:t>7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 smtClean="0"/>
              <a:t>Рекуррентные нейронные сети (</a:t>
            </a:r>
            <a:r>
              <a:rPr lang="ru-RU" i="1" dirty="0" smtClean="0"/>
              <a:t>продолжение</a:t>
            </a:r>
            <a:r>
              <a:rPr lang="ru-RU" dirty="0" smtClean="0"/>
              <a:t>)</a:t>
            </a:r>
            <a:endParaRPr lang="ru-RU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282034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Проблема с затухающими градиентами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19/10/2017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A2549-6773-0241-8251-AB96BB4534D1}" type="slidenum">
              <a:rPr lang="en-US" smtClean="0"/>
              <a:t>10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8699" y="1543336"/>
            <a:ext cx="5738081" cy="430356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3393825" y="3790592"/>
                <a:ext cx="245201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charset="0"/>
                        </a:rPr>
                        <m:t>𝑓</m:t>
                      </m:r>
                      <m:r>
                        <a:rPr lang="en-US" sz="2800" i="1">
                          <a:latin typeface="Cambria Math" charset="0"/>
                        </a:rPr>
                        <m:t>(</m:t>
                      </m:r>
                      <m:r>
                        <a:rPr lang="en-US" sz="2800" i="1">
                          <a:latin typeface="Cambria Math" charset="0"/>
                        </a:rPr>
                        <m:t>𝑥</m:t>
                      </m:r>
                      <m:r>
                        <a:rPr lang="en-US" sz="2800" i="1">
                          <a:latin typeface="Cambria Math" charset="0"/>
                        </a:rPr>
                        <m:t>)=</m:t>
                      </m:r>
                      <m:r>
                        <m:rPr>
                          <m:sty m:val="p"/>
                        </m:rPr>
                        <a:rPr lang="en-US" sz="2800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tanh</m:t>
                      </m:r>
                      <m:r>
                        <a:rPr lang="en-US" sz="2800" i="1">
                          <a:solidFill>
                            <a:srgbClr val="FF0000"/>
                          </a:solidFill>
                          <a:latin typeface="Cambria Math" charset="0"/>
                        </a:rPr>
                        <m:t>⁡(</m:t>
                      </m:r>
                      <m:r>
                        <a:rPr lang="en-US" sz="2800" i="1">
                          <a:solidFill>
                            <a:srgbClr val="FF0000"/>
                          </a:solidFill>
                          <a:latin typeface="Cambria Math" charset="0"/>
                        </a:rPr>
                        <m:t>𝑥</m:t>
                      </m:r>
                      <m:r>
                        <a:rPr lang="en-US" sz="2800" i="1">
                          <a:solidFill>
                            <a:srgbClr val="FF0000"/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3825" y="3790592"/>
                <a:ext cx="2452017" cy="43088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/>
          <p:cNvSpPr txBox="1"/>
          <p:nvPr/>
        </p:nvSpPr>
        <p:spPr>
          <a:xfrm>
            <a:off x="3064567" y="5119351"/>
            <a:ext cx="233980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 smtClean="0">
                <a:solidFill>
                  <a:srgbClr val="7030A0"/>
                </a:solidFill>
              </a:rPr>
              <a:t>Быстро убывает </a:t>
            </a:r>
            <a:br>
              <a:rPr lang="ru-RU" sz="2400" dirty="0" smtClean="0">
                <a:solidFill>
                  <a:srgbClr val="7030A0"/>
                </a:solidFill>
              </a:rPr>
            </a:br>
            <a:r>
              <a:rPr lang="ru-RU" sz="2400" dirty="0" smtClean="0">
                <a:solidFill>
                  <a:srgbClr val="7030A0"/>
                </a:solidFill>
              </a:rPr>
              <a:t>или взрывается</a:t>
            </a:r>
            <a:r>
              <a:rPr lang="en-US" sz="2400" dirty="0" smtClean="0">
                <a:solidFill>
                  <a:srgbClr val="7030A0"/>
                </a:solidFill>
              </a:rPr>
              <a:t> </a:t>
            </a:r>
            <a:endParaRPr lang="en-US" sz="2400" dirty="0">
              <a:solidFill>
                <a:srgbClr val="7030A0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064567" y="6400412"/>
            <a:ext cx="84836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4"/>
              </a:rPr>
              <a:t>http://www.wildml.com/2015/10/recurrent-neural-networks-tutorial-part-3-backpropagation-through-time-and-vanishing-gradients</a:t>
            </a:r>
            <a:r>
              <a:rPr lang="en-US" sz="1200" dirty="0" smtClean="0">
                <a:hlinkClick r:id="rId4"/>
              </a:rPr>
              <a:t>/</a:t>
            </a:r>
            <a:endParaRPr lang="en-US" sz="1200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304520" y="940458"/>
                <a:ext cx="5933804" cy="147950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sz="2800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mr-IN" sz="2800" i="1"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charset="0"/>
                                </a:rPr>
                                <m:t>3</m:t>
                              </m:r>
                            </m:sub>
                          </m:sSub>
                        </m:num>
                        <m:den>
                          <m:r>
                            <a:rPr lang="mr-IN" sz="2800" i="1">
                              <a:latin typeface="Cambria Math" charset="0"/>
                            </a:rPr>
                            <m:t>𝜕</m:t>
                          </m:r>
                          <m:r>
                            <a:rPr lang="en-US" sz="2800" i="1">
                              <a:latin typeface="Cambria Math" charset="0"/>
                            </a:rPr>
                            <m:t>𝑊</m:t>
                          </m:r>
                        </m:den>
                      </m:f>
                      <m:r>
                        <a:rPr lang="ru-RU" sz="2800" i="1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280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mr-IN" sz="28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3</m:t>
                              </m:r>
                            </m:sub>
                          </m:sSub>
                        </m:num>
                        <m:den>
                          <m:r>
                            <a:rPr lang="mr-IN" sz="28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mr-IN" sz="28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3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mr-IN" sz="28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mr-IN" sz="28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mr-IN" sz="28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3</m:t>
                              </m:r>
                            </m:sub>
                          </m:sSub>
                        </m:num>
                        <m:den>
                          <m:r>
                            <a:rPr lang="mr-IN" sz="28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3</m:t>
                              </m:r>
                            </m:sub>
                          </m:sSub>
                        </m:den>
                      </m:f>
                      <m:nary>
                        <m:naryPr>
                          <m:chr m:val="∑"/>
                          <m:ctrlPr>
                            <a:rPr lang="is-IS" sz="2800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i="1">
                              <a:latin typeface="Cambria Math" charset="0"/>
                            </a:rPr>
                            <m:t>𝑖</m:t>
                          </m:r>
                          <m:r>
                            <a:rPr lang="en-US" sz="2800" i="1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i="1">
                              <a:latin typeface="Cambria Math" charset="0"/>
                            </a:rPr>
                            <m:t>3</m:t>
                          </m:r>
                        </m:sup>
                        <m:e>
                          <m:d>
                            <m:dPr>
                              <m:ctrlPr>
                                <a:rPr lang="en-US" sz="2800" i="1">
                                  <a:latin typeface="Cambria Math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∏"/>
                                  <m:ctrlPr>
                                    <a:rPr lang="is-IS" sz="2800" i="1">
                                      <a:solidFill>
                                        <a:srgbClr val="7030A0"/>
                                      </a:solidFill>
                                      <a:latin typeface="Cambria Math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2800" i="1">
                                      <a:solidFill>
                                        <a:srgbClr val="7030A0"/>
                                      </a:solidFill>
                                      <a:latin typeface="Cambria Math" charset="0"/>
                                    </a:rPr>
                                    <m:t>𝑗</m:t>
                                  </m:r>
                                  <m:r>
                                    <a:rPr lang="en-US" sz="2800" i="1">
                                      <a:solidFill>
                                        <a:srgbClr val="7030A0"/>
                                      </a:solidFill>
                                      <a:latin typeface="Cambria Math" charset="0"/>
                                    </a:rPr>
                                    <m:t>=</m:t>
                                  </m:r>
                                  <m:r>
                                    <a:rPr lang="en-US" sz="2800" i="1">
                                      <a:solidFill>
                                        <a:srgbClr val="7030A0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  <m:r>
                                    <a:rPr lang="en-US" sz="2800" i="1">
                                      <a:solidFill>
                                        <a:srgbClr val="7030A0"/>
                                      </a:solidFill>
                                      <a:latin typeface="Cambria Math" charset="0"/>
                                    </a:rPr>
                                    <m:t>+1</m:t>
                                  </m:r>
                                </m:sub>
                                <m:sup>
                                  <m:r>
                                    <a:rPr lang="en-US" sz="2800" i="1">
                                      <a:solidFill>
                                        <a:srgbClr val="7030A0"/>
                                      </a:solidFill>
                                      <a:latin typeface="Cambria Math" charset="0"/>
                                    </a:rPr>
                                    <m:t>3</m:t>
                                  </m:r>
                                </m:sup>
                                <m:e>
                                  <m:f>
                                    <m:fPr>
                                      <m:ctrlPr>
                                        <a:rPr lang="mr-IN" sz="2800" i="1">
                                          <a:solidFill>
                                            <a:srgbClr val="7030A0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mr-IN" sz="2800" i="1">
                                          <a:solidFill>
                                            <a:srgbClr val="7030A0"/>
                                          </a:solidFill>
                                          <a:latin typeface="Cambria Math" charset="0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mr-IN" sz="2800" i="1">
                                          <a:solidFill>
                                            <a:srgbClr val="7030A0"/>
                                          </a:solidFill>
                                          <a:latin typeface="Cambria Math" charset="0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charset="0"/>
                                            </a:rPr>
                                            <m:t>𝑗</m:t>
                                          </m:r>
                                          <m:r>
                                            <a:rPr lang="en-US" sz="28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charset="0"/>
                                            </a:rPr>
                                            <m:t>−1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nary>
                            </m:e>
                          </m:d>
                        </m:e>
                      </m:nary>
                      <m:f>
                        <m:fPr>
                          <m:ctrlPr>
                            <a:rPr lang="mr-IN" sz="2800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mr-IN" sz="2800" i="1"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mr-IN" sz="2800" i="1"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ru-RU" sz="28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charset="0"/>
                                </a:rPr>
                                <m:t>∗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520" y="940458"/>
                <a:ext cx="5933804" cy="1479508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292721" y="3575901"/>
                <a:ext cx="2520305" cy="10456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sz="280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mr-IN" sz="2800" i="1"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r>
                            <a:rPr lang="mr-IN" sz="2800" i="1"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𝑗</m:t>
                              </m:r>
                              <m:r>
                                <a:rPr lang="en-US" sz="2800" i="1">
                                  <a:latin typeface="Cambria Math" charset="0"/>
                                </a:rPr>
                                <m:t>−1</m:t>
                              </m:r>
                            </m:sub>
                          </m:sSub>
                        </m:den>
                      </m:f>
                      <m:r>
                        <a:rPr lang="en-US" sz="2800" i="1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2800" i="1" smtClean="0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mr-IN" sz="2800" i="1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𝑓</m:t>
                          </m:r>
                        </m:num>
                        <m:den>
                          <m:r>
                            <a:rPr lang="mr-IN" sz="2800" i="1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sz="2800" i="1">
                          <a:latin typeface="Cambria Math" charset="0"/>
                        </a:rPr>
                        <m:t>𝑊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721" y="3575901"/>
                <a:ext cx="2520305" cy="1045671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1315520" y="2762308"/>
                <a:ext cx="401892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charset="0"/>
                            </a:rPr>
                            <m:t>𝑠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r>
                        <a:rPr lang="en-US" sz="2800" i="1">
                          <a:latin typeface="Cambria Math" charset="0"/>
                        </a:rPr>
                        <m:t>=</m:t>
                      </m:r>
                      <m:func>
                        <m:func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charset="0"/>
                            </a:rPr>
                            <m:t>tanh</m:t>
                          </m:r>
                        </m:fName>
                        <m:e>
                          <m:d>
                            <m:dPr>
                              <m:ctrlPr>
                                <a:rPr lang="en-US" sz="28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charset="0"/>
                                </a:rPr>
                                <m:t>𝑈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2800" i="1">
                                  <a:latin typeface="Cambria Math" charset="0"/>
                                </a:rPr>
                                <m:t>+</m:t>
                              </m:r>
                              <m:r>
                                <a:rPr lang="en-US" sz="2800" i="1">
                                  <a:latin typeface="Cambria Math" charset="0"/>
                                </a:rPr>
                                <m:t>𝑊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𝑡</m:t>
                                  </m:r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5520" y="2762308"/>
                <a:ext cx="4018921" cy="523220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911454" y="4771806"/>
                <a:ext cx="1916807" cy="135242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∏"/>
                          <m:ctrlPr>
                            <a:rPr lang="is-IS" sz="2800" i="1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i="1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𝑗</m:t>
                          </m:r>
                          <m:r>
                            <a:rPr lang="en-US" sz="2800" i="1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=</m:t>
                          </m:r>
                          <m:r>
                            <a:rPr lang="en-US" sz="2800" i="1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𝑖</m:t>
                          </m:r>
                          <m:r>
                            <a:rPr lang="en-US" sz="2800" i="1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+1</m:t>
                          </m:r>
                        </m:sub>
                        <m:sup>
                          <m:r>
                            <a:rPr lang="en-US" sz="2800" i="1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3</m:t>
                          </m:r>
                        </m:sup>
                        <m:e>
                          <m:f>
                            <m:fPr>
                              <m:ctrlPr>
                                <a:rPr lang="mr-IN" sz="2800" i="1">
                                  <a:solidFill>
                                    <a:srgbClr val="7030A0"/>
                                  </a:solidFill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mr-IN" sz="2800" i="1">
                                  <a:solidFill>
                                    <a:srgbClr val="7030A0"/>
                                  </a:solidFill>
                                  <a:latin typeface="Cambria Math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rgbClr val="7030A0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rgbClr val="7030A0"/>
                                      </a:solidFill>
                                      <a:latin typeface="Cambria Math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rgbClr val="7030A0"/>
                                      </a:solidFill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mr-IN" sz="2800" i="1">
                                  <a:solidFill>
                                    <a:srgbClr val="7030A0"/>
                                  </a:solidFill>
                                  <a:latin typeface="Cambria Math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rgbClr val="7030A0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rgbClr val="7030A0"/>
                                      </a:solidFill>
                                      <a:latin typeface="Cambria Math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rgbClr val="7030A0"/>
                                      </a:solidFill>
                                      <a:latin typeface="Cambria Math" charset="0"/>
                                    </a:rPr>
                                    <m:t>𝑗</m:t>
                                  </m:r>
                                  <m:r>
                                    <a:rPr lang="en-US" sz="2800" i="1">
                                      <a:solidFill>
                                        <a:srgbClr val="7030A0"/>
                                      </a:solidFill>
                                      <a:latin typeface="Cambria Math" charset="0"/>
                                    </a:rPr>
                                    <m:t>−1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454" y="4771806"/>
                <a:ext cx="1916807" cy="1352422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25120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Gradient clipping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19/10/2017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A2549-6773-0241-8251-AB96BB4534D1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9103580" y="6408363"/>
            <a:ext cx="26162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2"/>
              </a:rPr>
              <a:t>https://</a:t>
            </a:r>
            <a:r>
              <a:rPr lang="en-US" sz="1200" dirty="0" smtClean="0">
                <a:hlinkClick r:id="rId2"/>
              </a:rPr>
              <a:t>arxiv.org/pdf/1211.5063.pdf</a:t>
            </a:r>
            <a:endParaRPr lang="en-US" sz="1200" dirty="0">
              <a:hlinkClick r:id="rId2"/>
            </a:endParaRPr>
          </a:p>
        </p:txBody>
      </p:sp>
      <p:sp>
        <p:nvSpPr>
          <p:cNvPr id="13" name="Content Placeholder 1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Градиенты могут взорваться </a:t>
            </a:r>
            <a:r>
              <a:rPr lang="mr-IN" dirty="0" smtClean="0"/>
              <a:t>–</a:t>
            </a:r>
            <a:r>
              <a:rPr lang="ru-RU" dirty="0" smtClean="0"/>
              <a:t> ограничим их норму</a:t>
            </a:r>
            <a:endParaRPr lang="en-US" dirty="0"/>
          </a:p>
        </p:txBody>
      </p:sp>
      <p:pic>
        <p:nvPicPr>
          <p:cNvPr id="14" name="Content Placeholder 7"/>
          <p:cNvPicPr>
            <a:picLocks noChangeAspect="1"/>
          </p:cNvPicPr>
          <p:nvPr/>
        </p:nvPicPr>
        <p:blipFill rotWithShape="1">
          <a:blip r:embed="rId3"/>
          <a:srcRect l="2164" t="34603" r="47095" b="4071"/>
          <a:stretch/>
        </p:blipFill>
        <p:spPr>
          <a:xfrm>
            <a:off x="950785" y="3098800"/>
            <a:ext cx="3887344" cy="15748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0868" y="1918599"/>
            <a:ext cx="5596731" cy="3935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130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Простая </a:t>
            </a:r>
            <a:r>
              <a:rPr lang="en-US" dirty="0" smtClean="0"/>
              <a:t>RNN</a:t>
            </a:r>
            <a:r>
              <a:rPr lang="ru-RU" dirty="0" smtClean="0"/>
              <a:t> плохо работает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19/10/2017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A2549-6773-0241-8251-AB96BB4534D1}" type="slidenum">
              <a:rPr lang="en-US" smtClean="0"/>
              <a:t>12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4394173" y="5520809"/>
                <a:ext cx="336079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charset="0"/>
                        </a:rPr>
                        <m:t>tanh</m:t>
                      </m:r>
                      <m:r>
                        <a:rPr lang="en-US" sz="2400" b="0" i="1" smtClean="0">
                          <a:latin typeface="Cambria Math" charset="0"/>
                        </a:rPr>
                        <m:t>⁡(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𝑈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𝑊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𝑡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−1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4173" y="5520809"/>
                <a:ext cx="3360792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1815" t="-143333" r="-2722" b="-17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Content Placeholder 5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742168" y="1063624"/>
            <a:ext cx="10664802" cy="3990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165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Спасет </a:t>
            </a:r>
            <a:r>
              <a:rPr lang="en-US" dirty="0" smtClean="0"/>
              <a:t>LSTM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19/10/2017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A2549-6773-0241-8251-AB96BB4534D1}" type="slidenum">
              <a:rPr lang="en-US" smtClean="0"/>
              <a:t>13</a:t>
            </a:fld>
            <a:endParaRPr lang="en-US"/>
          </a:p>
        </p:txBody>
      </p:sp>
      <p:pic>
        <p:nvPicPr>
          <p:cNvPr id="8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4538" y="1018372"/>
            <a:ext cx="10660062" cy="400528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8500" y="5386204"/>
            <a:ext cx="5207000" cy="970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788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LSTM </a:t>
            </a:r>
            <a:r>
              <a:rPr lang="ru-RU" dirty="0" smtClean="0"/>
              <a:t>решает проблему затухания градиентов</a:t>
            </a:r>
            <a:endParaRPr lang="en-US" dirty="0"/>
          </a:p>
        </p:txBody>
      </p:sp>
      <p:pic>
        <p:nvPicPr>
          <p:cNvPr id="6" name="vaNahKE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451171" y="1385886"/>
            <a:ext cx="9167812" cy="5153025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19/10/2017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A2549-6773-0241-8251-AB96BB4534D1}" type="slidenum">
              <a:rPr lang="en-US" smtClean="0"/>
              <a:t>14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005586" y="6400412"/>
            <a:ext cx="239950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hlinkClick r:id="rId6"/>
              </a:rPr>
              <a:t>https://</a:t>
            </a:r>
            <a:r>
              <a:rPr lang="en-US" sz="1200" dirty="0" smtClean="0">
                <a:hlinkClick r:id="rId6"/>
              </a:rPr>
              <a:t>imgur.com/gallery/vaNahKE</a:t>
            </a:r>
            <a:endParaRPr lang="ru-RU" sz="1200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3725281" y="985776"/>
            <a:ext cx="46195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smtClean="0"/>
              <a:t>Распространение ошибки на 128 шаге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720022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LSTM cell state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19/10/2017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A2549-6773-0241-8251-AB96BB4534D1}" type="slidenum">
              <a:rPr lang="en-US" smtClean="0"/>
              <a:t>15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 smtClean="0"/>
                  <a:t> </a:t>
                </a:r>
                <a:r>
                  <a:rPr lang="ru-RU" dirty="0" smtClean="0"/>
                  <a:t>проходит через все ячейки, </a:t>
                </a:r>
                <a:r>
                  <a:rPr lang="en-US" dirty="0" smtClean="0"/>
                  <a:t>LSTM </a:t>
                </a:r>
                <a:r>
                  <a:rPr lang="ru-RU" dirty="0" smtClean="0"/>
                  <a:t>может забывать или добавлять информацию в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endParaRPr lang="ru-RU" dirty="0" smtClean="0"/>
              </a:p>
              <a:p>
                <a:r>
                  <a:rPr lang="en-US" dirty="0" smtClean="0"/>
                  <a:t>Gates </a:t>
                </a:r>
                <a:r>
                  <a:rPr lang="ru-RU" dirty="0" smtClean="0"/>
                  <a:t>учат маски для забывания (</a:t>
                </a:r>
                <a:r>
                  <a:rPr lang="en-US" b="1" dirty="0" smtClean="0"/>
                  <a:t>forget</a:t>
                </a:r>
                <a:r>
                  <a:rPr lang="en-US" dirty="0" smtClean="0"/>
                  <a:t>)</a:t>
                </a:r>
                <a:r>
                  <a:rPr lang="ru-RU" dirty="0" smtClean="0"/>
                  <a:t>, </a:t>
                </a:r>
                <a:br>
                  <a:rPr lang="ru-RU" dirty="0" smtClean="0"/>
                </a:br>
                <a:r>
                  <a:rPr lang="ru-RU" dirty="0" smtClean="0"/>
                  <a:t>добавления</a:t>
                </a:r>
                <a:r>
                  <a:rPr lang="en-US" dirty="0" smtClean="0"/>
                  <a:t> (</a:t>
                </a:r>
                <a:r>
                  <a:rPr lang="en-US" b="1" dirty="0" smtClean="0"/>
                  <a:t>input</a:t>
                </a:r>
                <a:r>
                  <a:rPr lang="en-US" dirty="0" smtClean="0"/>
                  <a:t>)</a:t>
                </a:r>
                <a:r>
                  <a:rPr lang="ru-RU" dirty="0" smtClean="0"/>
                  <a:t> и вывода (</a:t>
                </a:r>
                <a:r>
                  <a:rPr lang="en-US" b="1" dirty="0" smtClean="0"/>
                  <a:t>output</a:t>
                </a:r>
                <a:r>
                  <a:rPr lang="ru-RU" dirty="0" smtClean="0"/>
                  <a:t>) </a:t>
                </a:r>
                <a:br>
                  <a:rPr lang="ru-RU" dirty="0" smtClean="0"/>
                </a:br>
                <a:r>
                  <a:rPr lang="ru-RU" dirty="0" smtClean="0"/>
                  <a:t>вектора состояний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" name="Content Placehold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952" t="-11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Content Placeholder 5"/>
          <p:cNvPicPr>
            <a:picLocks noChangeAspect="1"/>
          </p:cNvPicPr>
          <p:nvPr/>
        </p:nvPicPr>
        <p:blipFill rotWithShape="1">
          <a:blip r:embed="rId4"/>
          <a:srcRect l="23993" r="27050"/>
          <a:stretch/>
        </p:blipFill>
        <p:spPr>
          <a:xfrm>
            <a:off x="953263" y="3421943"/>
            <a:ext cx="4400408" cy="2776248"/>
          </a:xfrm>
          <a:prstGeom prst="rect">
            <a:avLst/>
          </a:prstGeom>
        </p:spPr>
      </p:pic>
      <p:pic>
        <p:nvPicPr>
          <p:cNvPr id="9" name="Content Placeholder 5"/>
          <p:cNvPicPr>
            <a:picLocks noChangeAspect="1"/>
          </p:cNvPicPr>
          <p:nvPr/>
        </p:nvPicPr>
        <p:blipFill rotWithShape="1">
          <a:blip r:embed="rId5"/>
          <a:srcRect l="30337" t="12941" r="33476" b="17935"/>
          <a:stretch/>
        </p:blipFill>
        <p:spPr>
          <a:xfrm>
            <a:off x="6835895" y="3239693"/>
            <a:ext cx="3991664" cy="286488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48751" y="2033732"/>
            <a:ext cx="1073464" cy="1312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775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LSTM forget gate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19/10/2017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A2549-6773-0241-8251-AB96BB4534D1}" type="slidenum">
              <a:rPr lang="en-US" smtClean="0"/>
              <a:t>16</a:t>
            </a:fld>
            <a:endParaRPr lang="en-US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9563" y="1837264"/>
            <a:ext cx="11530012" cy="3561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162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LSTM </a:t>
            </a:r>
            <a:r>
              <a:rPr lang="en-US" dirty="0" smtClean="0"/>
              <a:t>input gate </a:t>
            </a:r>
            <a:r>
              <a:rPr lang="ru-RU" dirty="0" smtClean="0"/>
              <a:t>и вклад ячейки в</a:t>
            </a:r>
            <a:r>
              <a:rPr lang="en-US" dirty="0" smtClean="0"/>
              <a:t> </a:t>
            </a:r>
            <a:r>
              <a:rPr lang="ru-RU" dirty="0" smtClean="0"/>
              <a:t>состояние 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9563" y="1837264"/>
            <a:ext cx="11530012" cy="3561296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19/10/2017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A2549-6773-0241-8251-AB96BB4534D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257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Обновление состояния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9563" y="1837264"/>
            <a:ext cx="11530012" cy="3561296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19/10/2017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A2549-6773-0241-8251-AB96BB4534D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375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Выдача скрытого состояния наружу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9563" y="1837264"/>
            <a:ext cx="11530012" cy="3561296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19/10/2017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A2549-6773-0241-8251-AB96BB4534D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641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Recurrent Neural Networks</a:t>
            </a:r>
            <a:r>
              <a:rPr lang="ru-RU" dirty="0" smtClean="0"/>
              <a:t> </a:t>
            </a:r>
            <a:r>
              <a:rPr lang="en-US" dirty="0" smtClean="0"/>
              <a:t>(RNN)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100"/>
              </a:spcAft>
            </a:pPr>
            <a:r>
              <a:rPr lang="ru-RU" sz="2800" dirty="0" smtClean="0"/>
              <a:t>Работают с последовательностями</a:t>
            </a:r>
          </a:p>
          <a:p>
            <a:pPr lvl="1">
              <a:spcBef>
                <a:spcPts val="0"/>
              </a:spcBef>
              <a:spcAft>
                <a:spcPts val="100"/>
              </a:spcAft>
            </a:pPr>
            <a:r>
              <a:rPr lang="ru-RU" sz="2400" dirty="0" smtClean="0"/>
              <a:t>Слов в предложении</a:t>
            </a:r>
          </a:p>
          <a:p>
            <a:pPr lvl="1">
              <a:spcBef>
                <a:spcPts val="0"/>
              </a:spcBef>
              <a:spcAft>
                <a:spcPts val="100"/>
              </a:spcAft>
            </a:pPr>
            <a:r>
              <a:rPr lang="ru-RU" sz="2400" dirty="0" smtClean="0"/>
              <a:t>Букв в предложении</a:t>
            </a:r>
            <a:endParaRPr lang="en-US" sz="2400" dirty="0" smtClean="0"/>
          </a:p>
          <a:p>
            <a:pPr lvl="1">
              <a:spcBef>
                <a:spcPts val="0"/>
              </a:spcBef>
              <a:spcAft>
                <a:spcPts val="100"/>
              </a:spcAft>
            </a:pPr>
            <a:r>
              <a:rPr lang="ru-RU" sz="2400" dirty="0" smtClean="0"/>
              <a:t>Отсчетов в аудио сигнале</a:t>
            </a:r>
            <a:r>
              <a:rPr lang="en-US" sz="2400" dirty="0" smtClean="0"/>
              <a:t> (</a:t>
            </a:r>
            <a:r>
              <a:rPr lang="ru-RU" sz="2400" dirty="0" smtClean="0"/>
              <a:t>амплитуда, частота</a:t>
            </a:r>
            <a:r>
              <a:rPr lang="en-US" sz="2400" dirty="0" smtClean="0"/>
              <a:t>)</a:t>
            </a:r>
            <a:endParaRPr lang="ru-RU" sz="2400" dirty="0" smtClean="0"/>
          </a:p>
          <a:p>
            <a:pPr lvl="1">
              <a:spcBef>
                <a:spcPts val="0"/>
              </a:spcBef>
              <a:spcAft>
                <a:spcPts val="100"/>
              </a:spcAft>
            </a:pPr>
            <a:r>
              <a:rPr lang="ru-RU" sz="2400" dirty="0" smtClean="0"/>
              <a:t>Пикселей изображения</a:t>
            </a:r>
          </a:p>
          <a:p>
            <a:pPr lvl="1">
              <a:spcBef>
                <a:spcPts val="0"/>
              </a:spcBef>
              <a:spcAft>
                <a:spcPts val="100"/>
              </a:spcAft>
            </a:pPr>
            <a:r>
              <a:rPr lang="mr-IN" sz="2400" dirty="0" smtClean="0"/>
              <a:t>…</a:t>
            </a:r>
            <a:endParaRPr lang="ru-RU" sz="24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19/10/2017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A2549-6773-0241-8251-AB96BB4534D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842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Encoder-decoder (seq2seq)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26496" y="1529424"/>
            <a:ext cx="10845800" cy="24765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19/10/2017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A2549-6773-0241-8251-AB96BB4534D1}" type="slidenum">
              <a:rPr lang="en-US" smtClean="0"/>
              <a:t>20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575300" y="6400412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>
                <a:hlinkClick r:id="rId4"/>
              </a:rPr>
              <a:t>https://</a:t>
            </a:r>
            <a:r>
              <a:rPr lang="en-US" sz="1200" dirty="0" smtClean="0">
                <a:hlinkClick r:id="rId4"/>
              </a:rPr>
              <a:t>papers.nips.cc/paper/5346-sequence-to-sequence-learning-with-neural-networks.pdf</a:t>
            </a:r>
            <a:endParaRPr lang="en-US" sz="1200" dirty="0" smtClean="0"/>
          </a:p>
        </p:txBody>
      </p:sp>
      <p:sp>
        <p:nvSpPr>
          <p:cNvPr id="8" name="Rectangle 7"/>
          <p:cNvSpPr/>
          <p:nvPr/>
        </p:nvSpPr>
        <p:spPr>
          <a:xfrm>
            <a:off x="626496" y="1529424"/>
            <a:ext cx="4034404" cy="2573338"/>
          </a:xfrm>
          <a:prstGeom prst="rect">
            <a:avLst/>
          </a:prstGeom>
          <a:solidFill>
            <a:srgbClr val="21F5DA">
              <a:alpha val="14510"/>
            </a:srgb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779396" y="1529424"/>
            <a:ext cx="6692900" cy="2573338"/>
          </a:xfrm>
          <a:prstGeom prst="rect">
            <a:avLst/>
          </a:prstGeom>
          <a:solidFill>
            <a:srgbClr val="EF2FF6">
              <a:alpha val="10980"/>
            </a:srgb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2166772" y="4351483"/>
            <a:ext cx="953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Encoder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7644049" y="4356762"/>
            <a:ext cx="977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Decoder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657601" y="4351483"/>
            <a:ext cx="2133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Shared hidden state</a:t>
            </a:r>
            <a:endParaRPr lang="en-US" dirty="0"/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4711699" y="4044024"/>
            <a:ext cx="0" cy="363538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328655" y="5066374"/>
            <a:ext cx="115181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ru-RU" sz="2400" dirty="0" smtClean="0"/>
              <a:t>Слабое место </a:t>
            </a:r>
            <a:r>
              <a:rPr lang="mr-IN" sz="2400" dirty="0" smtClean="0"/>
              <a:t>–</a:t>
            </a:r>
            <a:r>
              <a:rPr lang="ru-RU" sz="2400" dirty="0" smtClean="0"/>
              <a:t> связь между </a:t>
            </a:r>
            <a:r>
              <a:rPr lang="en-US" sz="2400" dirty="0" smtClean="0"/>
              <a:t>encoder </a:t>
            </a:r>
            <a:r>
              <a:rPr lang="ru-RU" sz="2400" dirty="0" smtClean="0"/>
              <a:t>и </a:t>
            </a:r>
            <a:r>
              <a:rPr lang="en-US" sz="2400" dirty="0" smtClean="0"/>
              <a:t>decoder </a:t>
            </a:r>
            <a:r>
              <a:rPr lang="ru-RU" sz="2400" dirty="0" smtClean="0"/>
              <a:t>только через последний скрытый слой </a:t>
            </a:r>
            <a:r>
              <a:rPr lang="en-US" sz="2400" dirty="0" smtClean="0"/>
              <a:t>encoder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05583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Поможет </a:t>
            </a:r>
            <a:r>
              <a:rPr lang="en-US" dirty="0" smtClean="0"/>
              <a:t>attention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19/10/2017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A2549-6773-0241-8251-AB96BB4534D1}" type="slidenum">
              <a:rPr lang="en-US" smtClean="0"/>
              <a:t>21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7302500" y="6400412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>
                <a:hlinkClick r:id="rId2"/>
              </a:rPr>
              <a:t>http://distill.pub/2016/augmented-rnns/#</a:t>
            </a:r>
            <a:r>
              <a:rPr lang="en-US" sz="1200" dirty="0" smtClean="0">
                <a:hlinkClick r:id="rId2"/>
              </a:rPr>
              <a:t>attentional-interfaces</a:t>
            </a:r>
            <a:endParaRPr lang="en-US" sz="1200" dirty="0" smtClean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055518" y="1041400"/>
            <a:ext cx="8038101" cy="515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361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Машинный перевод</a:t>
            </a:r>
            <a:r>
              <a:rPr lang="en-US" dirty="0"/>
              <a:t> </a:t>
            </a:r>
            <a:r>
              <a:rPr lang="en-US" dirty="0" smtClean="0"/>
              <a:t>(seq2seq + attention)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9563" y="2106923"/>
            <a:ext cx="11530012" cy="3021978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19/10/2017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A2549-6773-0241-8251-AB96BB4534D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344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Multi</a:t>
            </a:r>
            <a:r>
              <a:rPr lang="ru-RU" dirty="0" smtClean="0"/>
              <a:t>-</a:t>
            </a:r>
            <a:r>
              <a:rPr lang="en-US" dirty="0" smtClean="0"/>
              <a:t>language </a:t>
            </a:r>
            <a:r>
              <a:rPr lang="ru-RU" dirty="0" smtClean="0"/>
              <a:t>перевод от</a:t>
            </a:r>
            <a:r>
              <a:rPr lang="en-US" dirty="0" smtClean="0"/>
              <a:t> Google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19/10/2017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A2549-6773-0241-8251-AB96BB4534D1}" type="slidenum">
              <a:rPr lang="en-US" smtClean="0"/>
              <a:t>23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096000" y="6408363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>
                <a:hlinkClick r:id="rId2"/>
              </a:rPr>
              <a:t>https://</a:t>
            </a:r>
            <a:r>
              <a:rPr lang="en-US" sz="1200" dirty="0" smtClean="0">
                <a:hlinkClick r:id="rId2"/>
              </a:rPr>
              <a:t>research.googleblog.com/2016/11/zero-shot-translation-with-googles.html</a:t>
            </a:r>
            <a:endParaRPr lang="en-US" sz="1200" dirty="0" smtClean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Обучение </a:t>
            </a:r>
            <a:r>
              <a:rPr lang="en-US" dirty="0" smtClean="0"/>
              <a:t>encoder </a:t>
            </a:r>
            <a:r>
              <a:rPr lang="ru-RU" dirty="0" smtClean="0"/>
              <a:t>и </a:t>
            </a:r>
            <a:r>
              <a:rPr lang="en-US" dirty="0" smtClean="0"/>
              <a:t>decoder </a:t>
            </a:r>
            <a:r>
              <a:rPr lang="ru-RU" dirty="0" smtClean="0"/>
              <a:t>для каждого языка на разных парах языков одновременно</a:t>
            </a:r>
          </a:p>
        </p:txBody>
      </p:sp>
      <p:pic>
        <p:nvPicPr>
          <p:cNvPr id="10" name="Content Placeholder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5762" y="1854200"/>
            <a:ext cx="7358068" cy="3890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01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Распознавание голоса (</a:t>
            </a:r>
            <a:r>
              <a:rPr lang="en-US" dirty="0" smtClean="0"/>
              <a:t>seq2seq + attention)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9563" y="1925329"/>
            <a:ext cx="11530012" cy="3385166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19/10/2017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A2549-6773-0241-8251-AB96BB4534D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181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Image </a:t>
            </a:r>
            <a:r>
              <a:rPr lang="en-US" dirty="0" smtClean="0"/>
              <a:t>captioning (CNN encoder – RNN decoder)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50609" y="1041400"/>
            <a:ext cx="6047920" cy="5153025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19/10/2017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A2549-6773-0241-8251-AB96BB4534D1}" type="slidenum">
              <a:rPr lang="en-US" smtClean="0"/>
              <a:t>25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156200" y="6400412"/>
            <a:ext cx="76962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3"/>
              </a:rPr>
              <a:t>https://wiki.tum.de/display/lfdv/Recurrent+Neural+Networks+-+</a:t>
            </a:r>
            <a:r>
              <a:rPr lang="en-US" sz="1200" dirty="0" smtClean="0">
                <a:hlinkClick r:id="rId3"/>
              </a:rPr>
              <a:t>Combination+of+RNN+and+CNN</a:t>
            </a:r>
            <a:endParaRPr lang="en-US" sz="1200" dirty="0" smtClean="0"/>
          </a:p>
        </p:txBody>
      </p:sp>
    </p:spTree>
    <p:extLst>
      <p:ext uri="{BB962C8B-B14F-4D97-AF65-F5344CB8AC3E}">
        <p14:creationId xmlns:p14="http://schemas.microsoft.com/office/powerpoint/2010/main" val="2120376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Пример: распознавание рукописного текста</a:t>
            </a:r>
            <a:endParaRPr lang="en-US" dirty="0"/>
          </a:p>
        </p:txBody>
      </p:sp>
      <p:pic>
        <p:nvPicPr>
          <p:cNvPr id="7" name="lstm-rnn-demo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05556" y="912879"/>
            <a:ext cx="10638278" cy="5435518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19/10/2017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A2549-6773-0241-8251-AB96BB4534D1}" type="slidenum">
              <a:rPr lang="en-US" smtClean="0"/>
              <a:t>26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9206699" y="6400412"/>
            <a:ext cx="218700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>
                <a:hlinkClick r:id="rId5"/>
              </a:rPr>
              <a:t>https://</a:t>
            </a:r>
            <a:r>
              <a:rPr lang="en-US" sz="1200" dirty="0" smtClean="0">
                <a:hlinkClick r:id="rId5"/>
              </a:rPr>
              <a:t>youtu.be/mLxsbWAYIpw</a:t>
            </a:r>
            <a:endParaRPr lang="ru-RU" sz="1200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293765" y="2292824"/>
            <a:ext cx="461665" cy="1482137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ru-RU" dirty="0" smtClean="0"/>
              <a:t>Скрытый слой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93764" y="4229945"/>
            <a:ext cx="461665" cy="557140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ru-RU" dirty="0" smtClean="0"/>
              <a:t>Вход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93763" y="1107139"/>
            <a:ext cx="461665" cy="711028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ru-RU" smtClean="0"/>
              <a:t>Выход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5374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Ссылки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hlinkClick r:id="rId2"/>
              </a:rPr>
              <a:t>http://colah.github.io/posts/2015-08-Understanding-LSTMs</a:t>
            </a:r>
            <a:r>
              <a:rPr lang="en-US" dirty="0" smtClean="0">
                <a:hlinkClick r:id="rId2"/>
              </a:rPr>
              <a:t>/</a:t>
            </a:r>
            <a:endParaRPr lang="ru-RU" dirty="0" smtClean="0"/>
          </a:p>
          <a:p>
            <a:r>
              <a:rPr lang="en-US" dirty="0">
                <a:hlinkClick r:id="rId3"/>
              </a:rPr>
              <a:t>http://www.wildml.com/2015/09/recurrent-neural-networks-tutorial-part-1-introduction-to-rnns/</a:t>
            </a:r>
            <a:endParaRPr lang="ru-RU" dirty="0" smtClean="0">
              <a:hlinkClick r:id="rId3"/>
            </a:endParaRPr>
          </a:p>
          <a:p>
            <a:r>
              <a:rPr lang="en-US" dirty="0" smtClean="0">
                <a:hlinkClick r:id="rId3"/>
              </a:rPr>
              <a:t>http</a:t>
            </a:r>
            <a:r>
              <a:rPr lang="en-US" dirty="0">
                <a:hlinkClick r:id="rId3"/>
              </a:rPr>
              <a:t>://www.fit.vutbr.cz/research/groups/speech/publi/2010/mikolov_interspeech2010_IS100722.pdf</a:t>
            </a:r>
          </a:p>
          <a:p>
            <a:r>
              <a:rPr lang="en-US" dirty="0" smtClean="0">
                <a:hlinkClick r:id="rId3"/>
              </a:rPr>
              <a:t>http</a:t>
            </a:r>
            <a:r>
              <a:rPr lang="en-US" dirty="0">
                <a:hlinkClick r:id="rId3"/>
              </a:rPr>
              <a:t>://distill.pub/2016/augmented-rnns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r>
              <a:rPr lang="en-US" dirty="0"/>
              <a:t>Multilingual Neural Machine </a:t>
            </a:r>
            <a:r>
              <a:rPr lang="en-US" dirty="0" smtClean="0"/>
              <a:t>Translation</a:t>
            </a:r>
            <a:r>
              <a:rPr lang="en-US" b="1" dirty="0" smtClean="0"/>
              <a:t> </a:t>
            </a:r>
            <a:r>
              <a:rPr lang="mr-IN" dirty="0" smtClean="0">
                <a:hlinkClick r:id="rId4"/>
              </a:rPr>
              <a:t>https</a:t>
            </a:r>
            <a:r>
              <a:rPr lang="mr-IN" dirty="0">
                <a:hlinkClick r:id="rId4"/>
              </a:rPr>
              <a:t>://</a:t>
            </a:r>
            <a:r>
              <a:rPr lang="mr-IN" dirty="0" smtClean="0">
                <a:hlinkClick r:id="rId4"/>
              </a:rPr>
              <a:t>arxiv.org/abs/1611.04558</a:t>
            </a:r>
            <a:endParaRPr lang="en-US" dirty="0" smtClean="0"/>
          </a:p>
          <a:p>
            <a:r>
              <a:rPr lang="en-US" dirty="0" smtClean="0">
                <a:hlinkClick r:id="rId5"/>
              </a:rPr>
              <a:t>https</a:t>
            </a:r>
            <a:r>
              <a:rPr lang="en-US" dirty="0">
                <a:hlinkClick r:id="rId5"/>
              </a:rPr>
              <a:t>://deepmind.com/blog/wavenet-generative-model-raw-audio</a:t>
            </a:r>
            <a:r>
              <a:rPr lang="en-US" dirty="0" smtClean="0">
                <a:hlinkClick r:id="rId5"/>
              </a:rPr>
              <a:t>/</a:t>
            </a:r>
            <a:endParaRPr lang="en-US" dirty="0" smtClean="0"/>
          </a:p>
          <a:p>
            <a:r>
              <a:rPr lang="en-US" dirty="0">
                <a:hlinkClick r:id="rId6"/>
              </a:rPr>
              <a:t>https://</a:t>
            </a:r>
            <a:r>
              <a:rPr lang="en-US" dirty="0" smtClean="0">
                <a:hlinkClick r:id="rId6"/>
              </a:rPr>
              <a:t>www.tensorflow.org/tutorials/recurrent</a:t>
            </a:r>
            <a:endParaRPr lang="en-US" dirty="0" smtClean="0"/>
          </a:p>
          <a:p>
            <a:r>
              <a:rPr lang="en-US" dirty="0">
                <a:hlinkClick r:id="rId7"/>
              </a:rPr>
              <a:t>https://</a:t>
            </a:r>
            <a:r>
              <a:rPr lang="en-US" dirty="0" smtClean="0">
                <a:hlinkClick r:id="rId7"/>
              </a:rPr>
              <a:t>www.tensorflow.org/tutorials/seq2seq</a:t>
            </a:r>
            <a:endParaRPr lang="ru-RU" dirty="0" smtClean="0"/>
          </a:p>
          <a:p>
            <a:endParaRPr lang="ru-RU" dirty="0" smtClean="0"/>
          </a:p>
          <a:p>
            <a:endParaRPr lang="ru-RU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19/10/2017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A2549-6773-0241-8251-AB96BB4534D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835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Как устроена простая </a:t>
            </a:r>
            <a:r>
              <a:rPr lang="en-US" dirty="0" smtClean="0"/>
              <a:t>RNN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10101" y="4229673"/>
                <a:ext cx="11529391" cy="1964391"/>
              </a:xfrm>
            </p:spPr>
            <p:txBody>
              <a:bodyPr>
                <a:normAutofit/>
              </a:bodyPr>
              <a:lstStyle/>
              <a:p>
                <a:pPr>
                  <a:spcBef>
                    <a:spcPts val="0"/>
                  </a:spcBef>
                  <a:spcAft>
                    <a:spcPts val="500"/>
                  </a:spcAft>
                </a:pPr>
                <a:r>
                  <a:rPr lang="ru-RU" dirty="0" smtClean="0"/>
                  <a:t>Работает </a:t>
                </a:r>
                <a:r>
                  <a:rPr lang="ru-RU" b="1" dirty="0"/>
                  <a:t>одинаково</a:t>
                </a:r>
                <a:r>
                  <a:rPr lang="ru-RU" dirty="0"/>
                  <a:t> для каждого элемента </a:t>
                </a:r>
                <a:r>
                  <a:rPr lang="ru-RU" dirty="0" smtClean="0"/>
                  <a:t>последовательности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ru-RU" dirty="0" smtClean="0"/>
                  <a:t>, </a:t>
                </a:r>
                <a:br>
                  <a:rPr lang="ru-RU" dirty="0" smtClean="0"/>
                </a:br>
                <a:r>
                  <a:rPr lang="ru-RU" dirty="0" smtClean="0"/>
                  <a:t>но вычисления зависят </a:t>
                </a:r>
                <a:r>
                  <a:rPr lang="ru-RU" dirty="0"/>
                  <a:t>от предыдущих </a:t>
                </a:r>
                <a:r>
                  <a:rPr lang="ru-RU" dirty="0" smtClean="0"/>
                  <a:t>элементов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endParaRPr lang="ru-RU" dirty="0"/>
              </a:p>
              <a:p>
                <a:pPr>
                  <a:spcBef>
                    <a:spcPts val="0"/>
                  </a:spcBef>
                  <a:spcAft>
                    <a:spcPts val="500"/>
                  </a:spcAft>
                </a:pPr>
                <a:r>
                  <a:rPr lang="ru-RU" dirty="0" smtClean="0"/>
                  <a:t>Можно </a:t>
                </a:r>
                <a:r>
                  <a:rPr lang="ru-RU" dirty="0"/>
                  <a:t>сказать, что у </a:t>
                </a:r>
                <a:r>
                  <a:rPr lang="en-US" dirty="0"/>
                  <a:t>RNN </a:t>
                </a:r>
                <a:r>
                  <a:rPr lang="ru-RU" dirty="0"/>
                  <a:t>есть память (</a:t>
                </a:r>
                <a:r>
                  <a:rPr lang="ru-RU" b="1" dirty="0"/>
                  <a:t>скрытое </a:t>
                </a:r>
                <a:r>
                  <a:rPr lang="ru-RU" b="1" dirty="0" smtClean="0"/>
                  <a:t>состояние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𝑠</m:t>
                        </m:r>
                      </m:e>
                      <m:sub>
                        <m:r>
                          <a:rPr lang="en-US" b="0" i="1"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ru-RU" dirty="0" smtClean="0"/>
                  <a:t>), </a:t>
                </a:r>
                <a:r>
                  <a:rPr lang="ru-RU" dirty="0"/>
                  <a:t>в которой хранится информация о предыдущих элементах </a:t>
                </a:r>
                <a:r>
                  <a:rPr lang="ru-RU" dirty="0" smtClean="0"/>
                  <a:t>последовательности</a:t>
                </a:r>
                <a:endParaRPr lang="ru-RU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0101" y="4229673"/>
                <a:ext cx="11529391" cy="1964391"/>
              </a:xfrm>
              <a:blipFill rotWithShape="0">
                <a:blip r:embed="rId3"/>
                <a:stretch>
                  <a:fillRect l="-952" t="-3106" r="-1111" b="-3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19/10/2017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A2549-6773-0241-8251-AB96BB4534D1}" type="slidenum">
              <a:rPr lang="en-US" smtClean="0"/>
              <a:t>3</a:t>
            </a:fld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438978" y="834887"/>
            <a:ext cx="11271636" cy="3288571"/>
            <a:chOff x="512335" y="3015522"/>
            <a:chExt cx="11271636" cy="3288571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2335" y="3015522"/>
              <a:ext cx="8123665" cy="3259685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691521" y="3287234"/>
              <a:ext cx="3092450" cy="356418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691521" y="3824986"/>
              <a:ext cx="2573462" cy="344479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/>
                <p:cNvSpPr txBox="1"/>
                <p:nvPr/>
              </p:nvSpPr>
              <p:spPr>
                <a:xfrm>
                  <a:off x="8691521" y="4365101"/>
                  <a:ext cx="3092450" cy="193899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ru-RU" sz="2400" b="1" dirty="0" smtClean="0"/>
                    <a:t>Пример: </a:t>
                  </a:r>
                  <a:r>
                    <a:rPr lang="ru-RU" sz="2400" dirty="0" smtClean="0"/>
                    <a:t/>
                  </a:r>
                  <a:br>
                    <a:rPr lang="ru-RU" sz="2400" dirty="0" smtClean="0"/>
                  </a:b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𝑡</m:t>
                          </m:r>
                        </m:sub>
                      </m:sSub>
                    </m:oMath>
                  </a14:m>
                  <a:r>
                    <a:rPr lang="ru-RU" sz="2400" dirty="0" smtClean="0"/>
                    <a:t>–</a:t>
                  </a:r>
                  <a:r>
                    <a:rPr lang="en-US" sz="2400" dirty="0" smtClean="0"/>
                    <a:t> </a:t>
                  </a:r>
                  <a:r>
                    <a:rPr lang="ru-RU" sz="2400" dirty="0" smtClean="0"/>
                    <a:t>слово </a:t>
                  </a:r>
                  <a:r>
                    <a:rPr lang="en-US" sz="2400" dirty="0" smtClean="0"/>
                    <a:t/>
                  </a:r>
                  <a:br>
                    <a:rPr lang="en-US" sz="2400" dirty="0" smtClean="0"/>
                  </a:br>
                  <a:r>
                    <a:rPr lang="ru-RU" sz="2400" dirty="0" smtClean="0"/>
                    <a:t>в предложении</a:t>
                  </a:r>
                </a:p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𝑜</m:t>
                          </m:r>
                        </m:e>
                        <m:sub>
                          <m:r>
                            <a:rPr lang="en-US" sz="2400" i="1">
                              <a:latin typeface="Cambria Math" charset="0"/>
                            </a:rPr>
                            <m:t>𝑡</m:t>
                          </m:r>
                        </m:sub>
                      </m:sSub>
                    </m:oMath>
                  </a14:m>
                  <a:r>
                    <a:rPr lang="ru-RU" sz="2400" dirty="0"/>
                    <a:t>–</a:t>
                  </a:r>
                  <a:r>
                    <a:rPr lang="en-US" sz="2400" dirty="0"/>
                    <a:t> </a:t>
                  </a:r>
                  <a:r>
                    <a:rPr lang="ru-RU" sz="2400" dirty="0" smtClean="0"/>
                    <a:t>следующее слово </a:t>
                  </a:r>
                  <a:br>
                    <a:rPr lang="ru-RU" sz="2400" dirty="0" smtClean="0"/>
                  </a:br>
                  <a:r>
                    <a:rPr lang="ru-RU" sz="2400" dirty="0" smtClean="0"/>
                    <a:t>в предложении</a:t>
                  </a:r>
                  <a:endParaRPr lang="ru-RU" sz="2400" dirty="0"/>
                </a:p>
              </p:txBody>
            </p:sp>
          </mc:Choice>
          <mc:Fallback xmlns="">
            <p:sp>
              <p:nvSpPr>
                <p:cNvPr id="9" name="TextBox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91521" y="4365101"/>
                  <a:ext cx="3092450" cy="1938992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l="-3156" t="-2516" r="-1578" b="-62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1" name="Rectangle 10"/>
          <p:cNvSpPr/>
          <p:nvPr/>
        </p:nvSpPr>
        <p:spPr>
          <a:xfrm>
            <a:off x="5311692" y="6400412"/>
            <a:ext cx="65278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8"/>
              </a:rPr>
              <a:t>http://www.wildml.com/2015/09/recurrent-neural-networks-tutorial-part-1-introduction-to-rnns/</a:t>
            </a:r>
            <a:endParaRPr lang="ru-RU" sz="1200" dirty="0">
              <a:hlinkClick r:id="rId8"/>
            </a:endParaRPr>
          </a:p>
        </p:txBody>
      </p:sp>
    </p:spTree>
    <p:extLst>
      <p:ext uri="{BB962C8B-B14F-4D97-AF65-F5344CB8AC3E}">
        <p14:creationId xmlns:p14="http://schemas.microsoft.com/office/powerpoint/2010/main" val="126539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Backpropagation through time (BPTT)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Если развернуть сеть по времени</a:t>
            </a:r>
            <a:r>
              <a:rPr lang="en-US" dirty="0" smtClean="0"/>
              <a:t> t</a:t>
            </a:r>
            <a:r>
              <a:rPr lang="ru-RU" dirty="0" smtClean="0"/>
              <a:t>, то получим обычную </a:t>
            </a:r>
            <a:r>
              <a:rPr lang="en-US" dirty="0" smtClean="0"/>
              <a:t>feed-forward</a:t>
            </a:r>
            <a:r>
              <a:rPr lang="ru-RU" dirty="0" smtClean="0"/>
              <a:t> сеть с </a:t>
            </a:r>
            <a:r>
              <a:rPr lang="en-US" dirty="0" smtClean="0"/>
              <a:t>shared</a:t>
            </a:r>
            <a:r>
              <a:rPr lang="ru-RU" dirty="0" smtClean="0"/>
              <a:t> параметрами</a:t>
            </a:r>
          </a:p>
          <a:p>
            <a:r>
              <a:rPr lang="ru-RU" dirty="0" smtClean="0"/>
              <a:t>Применяем </a:t>
            </a:r>
            <a:r>
              <a:rPr lang="en-US" dirty="0" smtClean="0"/>
              <a:t>backpropagation</a:t>
            </a:r>
            <a:r>
              <a:rPr lang="ru-RU" dirty="0" smtClean="0"/>
              <a:t>, считаем градиенты для каждого параметра</a:t>
            </a:r>
          </a:p>
          <a:p>
            <a:r>
              <a:rPr lang="ru-RU" dirty="0"/>
              <a:t>Д</a:t>
            </a:r>
            <a:r>
              <a:rPr lang="ru-RU" dirty="0" smtClean="0"/>
              <a:t>алее (так же, как в случае сверток </a:t>
            </a:r>
            <a:r>
              <a:rPr lang="en-US" dirty="0" smtClean="0"/>
              <a:t>CNN</a:t>
            </a:r>
            <a:r>
              <a:rPr lang="ru-RU" dirty="0" smtClean="0"/>
              <a:t>)</a:t>
            </a:r>
            <a:r>
              <a:rPr lang="en-US" dirty="0" smtClean="0"/>
              <a:t> </a:t>
            </a:r>
            <a:r>
              <a:rPr lang="ru-RU" dirty="0" smtClean="0"/>
              <a:t>суммируем градиенты по </a:t>
            </a:r>
            <a:r>
              <a:rPr lang="en-US" dirty="0" smtClean="0"/>
              <a:t>shared </a:t>
            </a:r>
            <a:r>
              <a:rPr lang="ru-RU" dirty="0" smtClean="0"/>
              <a:t>параметрам и делаем шаг </a:t>
            </a:r>
            <a:r>
              <a:rPr lang="en-US" dirty="0" smtClean="0"/>
              <a:t>SGD</a:t>
            </a:r>
            <a:endParaRPr lang="ru-RU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19/10/2017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A2549-6773-0241-8251-AB96BB4534D1}" type="slidenum">
              <a:rPr lang="en-US" smtClean="0"/>
              <a:t>4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7880" y="3800952"/>
            <a:ext cx="8600220" cy="225970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7449964" y="6408363"/>
            <a:ext cx="40558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hlinkClick r:id="rId3"/>
              </a:rPr>
              <a:t>https://</a:t>
            </a:r>
            <a:r>
              <a:rPr lang="en-US" sz="1200" dirty="0" smtClean="0">
                <a:hlinkClick r:id="rId3"/>
              </a:rPr>
              <a:t>en.wikipedia.org/wiki/Backpropagation_through_time</a:t>
            </a:r>
            <a:endParaRPr lang="en-US" sz="1200" dirty="0" smtClean="0"/>
          </a:p>
        </p:txBody>
      </p:sp>
    </p:spTree>
    <p:extLst>
      <p:ext uri="{BB962C8B-B14F-4D97-AF65-F5344CB8AC3E}">
        <p14:creationId xmlns:p14="http://schemas.microsoft.com/office/powerpoint/2010/main" val="591715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Посчитаем производную для 2 шагов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𝑠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charset="0"/>
                        </a:rPr>
                        <m:t>𝑓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𝑈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charset="0"/>
                            </a:rPr>
                            <m:t>+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𝑊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800" b="0" dirty="0" smtClean="0"/>
              </a:p>
              <a:p>
                <a:pPr marL="0" indent="0" algn="ctr">
                  <a:buNone/>
                </a:pPr>
                <a:endParaRPr lang="en-US" sz="2800" b="0" dirty="0" smtClean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charset="0"/>
                            </a:rPr>
                            <m:t>𝑠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sz="2800" i="1">
                          <a:latin typeface="Cambria Math" charset="0"/>
                        </a:rPr>
                        <m:t>=</m:t>
                      </m:r>
                      <m:r>
                        <a:rPr lang="en-US" sz="2800" i="1">
                          <a:latin typeface="Cambria Math" charset="0"/>
                        </a:rPr>
                        <m:t>𝑓</m:t>
                      </m:r>
                      <m:d>
                        <m:dPr>
                          <m:ctrlPr>
                            <a:rPr lang="en-US" sz="28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charset="0"/>
                            </a:rPr>
                            <m:t>𝑈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800" i="1">
                              <a:latin typeface="Cambria Math" charset="0"/>
                            </a:rPr>
                            <m:t>+</m:t>
                          </m:r>
                          <m:r>
                            <a:rPr lang="en-US" sz="2800" i="1">
                              <a:latin typeface="Cambria Math" charset="0"/>
                            </a:rPr>
                            <m:t>𝑊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r>
                        <a:rPr lang="en-US" sz="2800" i="1">
                          <a:latin typeface="Cambria Math" charset="0"/>
                        </a:rPr>
                        <m:t>𝑓</m:t>
                      </m:r>
                      <m:d>
                        <m:dPr>
                          <m:ctrlPr>
                            <a:rPr lang="en-US" sz="28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charset="0"/>
                            </a:rPr>
                            <m:t>𝑈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800" i="1">
                              <a:latin typeface="Cambria Math" charset="0"/>
                            </a:rPr>
                            <m:t>+</m:t>
                          </m:r>
                          <m:r>
                            <a:rPr lang="en-US" sz="2800" i="1">
                              <a:latin typeface="Cambria Math" charset="0"/>
                            </a:rPr>
                            <m:t>𝑊𝑓</m:t>
                          </m:r>
                          <m:d>
                            <m:dPr>
                              <m:ctrlPr>
                                <a:rPr lang="en-US" sz="28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charset="0"/>
                                </a:rPr>
                                <m:t>𝑈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800" i="1">
                                  <a:latin typeface="Cambria Math" charset="0"/>
                                </a:rPr>
                                <m:t>+</m:t>
                              </m:r>
                              <m:r>
                                <a:rPr lang="en-US" sz="2800" i="1">
                                  <a:latin typeface="Cambria Math" charset="0"/>
                                </a:rPr>
                                <m:t>𝑊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sz="2800" b="0" dirty="0" smtClean="0"/>
              </a:p>
              <a:p>
                <a:pPr marL="0" indent="0" algn="ctr">
                  <a:buNone/>
                </a:pPr>
                <a:endParaRPr lang="en-US" sz="2800" b="0" dirty="0" smtClean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sz="28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mr-IN" sz="2800" b="0" i="1" smtClean="0"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mr-IN" sz="2800" b="0" i="1" smtClean="0">
                              <a:latin typeface="Cambria Math" charset="0"/>
                            </a:rPr>
                            <m:t>𝜕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𝑊</m:t>
                          </m:r>
                        </m:den>
                      </m:f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2800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mr-IN" sz="2800" i="1">
                              <a:latin typeface="Cambria Math" charset="0"/>
                            </a:rPr>
                            <m:t>𝜕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𝑓</m:t>
                          </m:r>
                        </m:num>
                        <m:den>
                          <m:r>
                            <a:rPr lang="mr-IN" sz="2800" i="1"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d>
                        <m:d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𝑊</m:t>
                          </m:r>
                          <m:f>
                            <m:fPr>
                              <m:ctrlPr>
                                <a:rPr lang="mr-IN" sz="2800" i="1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mr-IN" sz="2800" i="1">
                                  <a:latin typeface="Cambria Math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mr-IN" sz="2800" i="1">
                                  <a:latin typeface="Cambria Math" charset="0"/>
                                </a:rPr>
                                <m:t>𝜕</m:t>
                              </m:r>
                              <m:r>
                                <a:rPr lang="en-US" sz="2800" i="1">
                                  <a:latin typeface="Cambria Math" charset="0"/>
                                </a:rPr>
                                <m:t>𝑊</m:t>
                              </m:r>
                            </m:den>
                          </m:f>
                          <m:r>
                            <a:rPr lang="en-US" sz="2800" b="0" i="1" smtClean="0">
                              <a:latin typeface="Cambria Math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2800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mr-IN" sz="2800" i="1">
                              <a:latin typeface="Cambria Math" charset="0"/>
                            </a:rPr>
                            <m:t>𝜕</m:t>
                          </m:r>
                          <m:r>
                            <a:rPr lang="en-US" sz="2800" i="1">
                              <a:latin typeface="Cambria Math" charset="0"/>
                            </a:rPr>
                            <m:t>𝑓</m:t>
                          </m:r>
                        </m:num>
                        <m:den>
                          <m:r>
                            <a:rPr lang="mr-IN" sz="2800" i="1"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sz="2800" b="0" i="1" smtClean="0">
                          <a:latin typeface="Cambria Math" charset="0"/>
                        </a:rPr>
                        <m:t>𝑊</m:t>
                      </m:r>
                      <m:f>
                        <m:fPr>
                          <m:ctrlPr>
                            <a:rPr lang="mr-IN" sz="2800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mr-IN" sz="2800" i="1"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mr-IN" sz="2800" i="1">
                              <a:latin typeface="Cambria Math" charset="0"/>
                            </a:rPr>
                            <m:t>𝜕</m:t>
                          </m:r>
                          <m:r>
                            <a:rPr lang="en-US" sz="2800" i="1">
                              <a:latin typeface="Cambria Math" charset="0"/>
                            </a:rPr>
                            <m:t>𝑊</m:t>
                          </m:r>
                        </m:den>
                      </m:f>
                      <m:r>
                        <a:rPr lang="en-US" sz="2800" b="0" i="1" smtClean="0">
                          <a:latin typeface="Cambria Math" charset="0"/>
                        </a:rPr>
                        <m:t>+</m:t>
                      </m:r>
                      <m:f>
                        <m:fPr>
                          <m:ctrlPr>
                            <a:rPr lang="mr-IN" sz="2800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mr-IN" sz="2800" i="1">
                              <a:latin typeface="Cambria Math" charset="0"/>
                            </a:rPr>
                            <m:t>𝜕</m:t>
                          </m:r>
                          <m:r>
                            <a:rPr lang="en-US" sz="2800" i="1">
                              <a:latin typeface="Cambria Math" charset="0"/>
                            </a:rPr>
                            <m:t>𝑓</m:t>
                          </m:r>
                        </m:num>
                        <m:den>
                          <m:r>
                            <a:rPr lang="mr-IN" sz="2800" i="1"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US" sz="28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charset="0"/>
                            </a:rPr>
                            <m:t>𝑠</m:t>
                          </m:r>
                        </m:e>
                        <m:sub>
                          <m:r>
                            <a:rPr lang="en-US" sz="2800" i="1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 smtClean="0"/>
              </a:p>
              <a:p>
                <a:pPr marL="0" indent="0" algn="ctr">
                  <a:buNone/>
                </a:pPr>
                <a:endParaRPr lang="en-US" sz="2800" dirty="0"/>
              </a:p>
              <a:p>
                <a:pPr marL="0" indent="0" algn="ctr">
                  <a:buNone/>
                </a:pPr>
                <a:endParaRPr lang="en-US" sz="2800" b="0" dirty="0" smtClean="0"/>
              </a:p>
              <a:p>
                <a:endParaRPr lang="en-US" sz="28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19/10/2017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096293" y="6392556"/>
            <a:ext cx="2743200" cy="365125"/>
          </a:xfrm>
        </p:spPr>
        <p:txBody>
          <a:bodyPr/>
          <a:lstStyle/>
          <a:p>
            <a:fld id="{CF7A2549-6773-0241-8251-AB96BB4534D1}" type="slidenum">
              <a:rPr lang="en-US" smtClean="0"/>
              <a:t>5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439236" y="2101755"/>
            <a:ext cx="1692322" cy="4640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 flipH="1">
                <a:off x="2251880" y="1269242"/>
                <a:ext cx="464024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2251880" y="1269242"/>
                <a:ext cx="464024" cy="52322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Curved Connector 8"/>
          <p:cNvCxnSpPr/>
          <p:nvPr/>
        </p:nvCxnSpPr>
        <p:spPr>
          <a:xfrm>
            <a:off x="2715904" y="1555789"/>
            <a:ext cx="1569493" cy="570903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3" name="Curved Connector 12"/>
          <p:cNvCxnSpPr/>
          <p:nvPr/>
        </p:nvCxnSpPr>
        <p:spPr>
          <a:xfrm>
            <a:off x="7519916" y="1269242"/>
            <a:ext cx="890546" cy="857450"/>
          </a:xfrm>
          <a:prstGeom prst="curvedConnector3">
            <a:avLst>
              <a:gd name="adj1" fmla="val 12509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6731262" y="4229937"/>
                <a:ext cx="799386" cy="9820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sz="2800" i="1" smtClean="0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mr-IN" sz="2800" i="1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mr-IN" sz="2800" i="1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8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1262" y="4229937"/>
                <a:ext cx="799386" cy="98206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ectangle 21"/>
          <p:cNvSpPr/>
          <p:nvPr/>
        </p:nvSpPr>
        <p:spPr>
          <a:xfrm>
            <a:off x="6591869" y="2982540"/>
            <a:ext cx="1078173" cy="1111788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8625386" y="2982540"/>
            <a:ext cx="1023582" cy="1111788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/>
              <p:cNvSpPr/>
              <p:nvPr/>
            </p:nvSpPr>
            <p:spPr>
              <a:xfrm>
                <a:off x="8696319" y="4229937"/>
                <a:ext cx="881716" cy="9820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sz="2800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mr-IN" sz="2800" i="1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7030A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7030A0"/>
                                  </a:solidFill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7030A0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mr-IN" sz="2800" i="1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7030A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7030A0"/>
                                  </a:solidFill>
                                  <a:latin typeface="Cambria Math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7030A0"/>
                                  </a:solidFill>
                                  <a:latin typeface="Cambria Math" charset="0"/>
                                </a:rPr>
                                <m:t>∗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8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6319" y="4229937"/>
                <a:ext cx="881716" cy="982064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7670042" y="5338583"/>
                <a:ext cx="3438975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ru-RU" sz="2400" dirty="0" smtClean="0">
                    <a:solidFill>
                      <a:srgbClr val="7030A0"/>
                    </a:solidFill>
                  </a:rPr>
                  <a:t>Обозначение </a:t>
                </a:r>
                <a:br>
                  <a:rPr lang="ru-RU" sz="2400" dirty="0" smtClean="0">
                    <a:solidFill>
                      <a:srgbClr val="7030A0"/>
                    </a:solidFill>
                  </a:rPr>
                </a:br>
                <a:r>
                  <a:rPr lang="ru-RU" sz="2400" dirty="0" smtClean="0">
                    <a:solidFill>
                      <a:srgbClr val="7030A0"/>
                    </a:solidFill>
                  </a:rPr>
                  <a:t>в предположении, </a:t>
                </a:r>
                <a:endParaRPr lang="en-US" sz="2400" dirty="0" smtClean="0">
                  <a:solidFill>
                    <a:srgbClr val="7030A0"/>
                  </a:solidFill>
                </a:endParaRPr>
              </a:p>
              <a:p>
                <a:pPr algn="ctr"/>
                <a:r>
                  <a:rPr lang="ru-RU" sz="2400" dirty="0" smtClean="0">
                    <a:solidFill>
                      <a:srgbClr val="7030A0"/>
                    </a:solidFill>
                  </a:rPr>
                  <a:t>что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7030A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charset="0"/>
                          </a:rPr>
                          <m:t>𝑠</m:t>
                        </m:r>
                      </m:e>
                      <m:sub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 smtClean="0">
                    <a:solidFill>
                      <a:srgbClr val="7030A0"/>
                    </a:solidFill>
                  </a:rPr>
                  <a:t> </a:t>
                </a:r>
                <a:r>
                  <a:rPr lang="ru-RU" sz="2400" dirty="0" smtClean="0">
                    <a:solidFill>
                      <a:srgbClr val="7030A0"/>
                    </a:solidFill>
                  </a:rPr>
                  <a:t>не зависит от</a:t>
                </a:r>
                <a:r>
                  <a:rPr lang="en-US" sz="2400" dirty="0" smtClean="0">
                    <a:solidFill>
                      <a:srgbClr val="7030A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7030A0"/>
                        </a:solidFill>
                        <a:latin typeface="Cambria Math" charset="0"/>
                      </a:rPr>
                      <m:t>𝑤</m:t>
                    </m:r>
                  </m:oMath>
                </a14:m>
                <a:endParaRPr lang="en-US" sz="24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0042" y="5338583"/>
                <a:ext cx="3438975" cy="1200329"/>
              </a:xfrm>
              <a:prstGeom prst="rect">
                <a:avLst/>
              </a:prstGeom>
              <a:blipFill rotWithShape="0">
                <a:blip r:embed="rId6"/>
                <a:stretch>
                  <a:fillRect t="-4061" b="-10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/>
              <p:cNvSpPr/>
              <p:nvPr/>
            </p:nvSpPr>
            <p:spPr>
              <a:xfrm>
                <a:off x="2340307" y="5556848"/>
                <a:ext cx="3540136" cy="982064"/>
              </a:xfrm>
              <a:prstGeom prst="rect">
                <a:avLst/>
              </a:prstGeom>
              <a:ln w="38100">
                <a:solidFill>
                  <a:srgbClr val="00B0F0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sz="280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mr-IN" sz="2800" i="1"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mr-IN" sz="2800" i="1">
                              <a:latin typeface="Cambria Math" charset="0"/>
                            </a:rPr>
                            <m:t>𝜕</m:t>
                          </m:r>
                          <m:r>
                            <a:rPr lang="en-US" sz="2800" i="1">
                              <a:latin typeface="Cambria Math" charset="0"/>
                            </a:rPr>
                            <m:t>𝑊</m:t>
                          </m:r>
                        </m:den>
                      </m:f>
                      <m:r>
                        <a:rPr lang="ru-RU" sz="28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2800" i="1" smtClean="0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mr-IN" sz="2800" i="1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mr-IN" sz="2800" i="1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mr-IN" sz="2800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mr-IN" sz="2800" i="1"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mr-IN" sz="2800" i="1"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∗</m:t>
                              </m:r>
                            </m:sub>
                          </m:sSub>
                        </m:den>
                      </m:f>
                      <m:r>
                        <a:rPr lang="en-US" sz="2800" b="0" i="1" smtClean="0">
                          <a:latin typeface="Cambria Math" charset="0"/>
                        </a:rPr>
                        <m:t>+</m:t>
                      </m:r>
                      <m:f>
                        <m:fPr>
                          <m:ctrlPr>
                            <a:rPr lang="mr-IN" sz="2800" i="1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mr-IN" sz="2800" i="1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7030A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7030A0"/>
                                  </a:solidFill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7030A0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mr-IN" sz="2800" i="1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7030A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7030A0"/>
                                  </a:solidFill>
                                  <a:latin typeface="Cambria Math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7030A0"/>
                                  </a:solidFill>
                                  <a:latin typeface="Cambria Math" charset="0"/>
                                </a:rPr>
                                <m:t>∗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6" name="Rectangle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0307" y="5556848"/>
                <a:ext cx="3540136" cy="982064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  <a:ln w="38100"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/>
              <p:cNvSpPr/>
              <p:nvPr/>
            </p:nvSpPr>
            <p:spPr>
              <a:xfrm>
                <a:off x="3064567" y="4281882"/>
                <a:ext cx="1904817" cy="9820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sz="280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mr-IN" sz="2800" i="1"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mr-IN" sz="2800" i="1">
                              <a:latin typeface="Cambria Math" charset="0"/>
                            </a:rPr>
                            <m:t>𝜕</m:t>
                          </m:r>
                          <m:r>
                            <a:rPr lang="en-US" sz="2800" i="1">
                              <a:latin typeface="Cambria Math" charset="0"/>
                            </a:rPr>
                            <m:t>𝑊</m:t>
                          </m:r>
                        </m:den>
                      </m:f>
                      <m:r>
                        <a:rPr lang="ru-RU" sz="28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2800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mr-IN" sz="2800" i="1"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mr-IN" sz="2800" i="1"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∗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7" name="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567" y="4281882"/>
                <a:ext cx="1904817" cy="982064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80989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Посчитаем производную для </a:t>
            </a:r>
            <a:r>
              <a:rPr lang="en-US" dirty="0" smtClean="0"/>
              <a:t>3</a:t>
            </a:r>
            <a:r>
              <a:rPr lang="ru-RU" dirty="0" smtClean="0"/>
              <a:t> шагов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𝑠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charset="0"/>
                            </a:rPr>
                            <m:t>3</m:t>
                          </m:r>
                        </m:sub>
                      </m:sSub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charset="0"/>
                        </a:rPr>
                        <m:t>𝑓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𝑈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charset="0"/>
                            </a:rPr>
                            <m:t>+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𝑊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800" b="0" dirty="0" smtClean="0"/>
              </a:p>
              <a:p>
                <a:pPr marL="0" indent="0" algn="ctr">
                  <a:buNone/>
                </a:pPr>
                <a:endParaRPr lang="en-US" sz="2800" b="0" dirty="0" smtClean="0"/>
              </a:p>
              <a:p>
                <a:pPr marL="0" indent="0" algn="ctr">
                  <a:buNone/>
                </a:pPr>
                <a:endParaRPr lang="en-US" sz="2800" dirty="0"/>
              </a:p>
              <a:p>
                <a:pPr marL="0" indent="0" algn="ctr">
                  <a:buNone/>
                </a:pPr>
                <a:endParaRPr lang="en-US" sz="2800" b="0" dirty="0" smtClean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sz="28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mr-IN" sz="2800" b="0" i="1" smtClean="0"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ru-RU" sz="2800" b="0" i="1" smtClean="0">
                                  <a:latin typeface="Cambria Math" charset="0"/>
                                </a:rPr>
                                <m:t>3</m:t>
                              </m:r>
                            </m:sub>
                          </m:sSub>
                        </m:num>
                        <m:den>
                          <m:r>
                            <a:rPr lang="mr-IN" sz="2800" b="0" i="1" smtClean="0">
                              <a:latin typeface="Cambria Math" charset="0"/>
                            </a:rPr>
                            <m:t>𝜕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𝑊</m:t>
                          </m:r>
                        </m:den>
                      </m:f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2800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mr-IN" sz="2800" i="1">
                              <a:latin typeface="Cambria Math" charset="0"/>
                            </a:rPr>
                            <m:t>𝜕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𝑓</m:t>
                          </m:r>
                        </m:num>
                        <m:den>
                          <m:r>
                            <a:rPr lang="mr-IN" sz="2800" i="1"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ru-RU" sz="2800" b="0" i="1" smtClean="0">
                                  <a:latin typeface="Cambria Math" charset="0"/>
                                </a:rPr>
                                <m:t>3</m:t>
                              </m:r>
                            </m:sub>
                          </m:sSub>
                        </m:den>
                      </m:f>
                      <m:d>
                        <m:d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𝑊</m:t>
                          </m:r>
                          <m:f>
                            <m:fPr>
                              <m:ctrlPr>
                                <a:rPr lang="mr-IN" sz="2800" i="1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mr-IN" sz="2800" i="1">
                                  <a:latin typeface="Cambria Math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ru-RU" sz="2800" b="0" i="1" smtClean="0">
                                      <a:latin typeface="Cambria Math" charset="0"/>
                                    </a:rPr>
                                    <m:t>2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mr-IN" sz="2800" i="1">
                                  <a:latin typeface="Cambria Math" charset="0"/>
                                </a:rPr>
                                <m:t>𝜕</m:t>
                              </m:r>
                              <m:r>
                                <a:rPr lang="en-US" sz="2800" i="1">
                                  <a:latin typeface="Cambria Math" charset="0"/>
                                </a:rPr>
                                <m:t>𝑊</m:t>
                              </m:r>
                            </m:den>
                          </m:f>
                          <m:r>
                            <a:rPr lang="en-US" sz="2800" b="0" i="1" smtClean="0">
                              <a:latin typeface="Cambria Math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ru-RU" sz="2800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2800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mr-IN" sz="2800" i="1">
                              <a:latin typeface="Cambria Math" charset="0"/>
                            </a:rPr>
                            <m:t>𝜕</m:t>
                          </m:r>
                          <m:r>
                            <a:rPr lang="en-US" sz="2800" i="1">
                              <a:latin typeface="Cambria Math" charset="0"/>
                            </a:rPr>
                            <m:t>𝑓</m:t>
                          </m:r>
                        </m:num>
                        <m:den>
                          <m:r>
                            <a:rPr lang="mr-IN" sz="2800" i="1"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ru-RU" sz="2800" b="0" i="1" smtClean="0">
                                  <a:latin typeface="Cambria Math" charset="0"/>
                                </a:rPr>
                                <m:t>3</m:t>
                              </m:r>
                            </m:sub>
                          </m:sSub>
                        </m:den>
                      </m:f>
                      <m:r>
                        <a:rPr lang="en-US" sz="2800" b="0" i="1" smtClean="0">
                          <a:latin typeface="Cambria Math" charset="0"/>
                        </a:rPr>
                        <m:t>𝑊</m:t>
                      </m:r>
                      <m:d>
                        <m:dPr>
                          <m:ctrlPr>
                            <a:rPr lang="ru-RU" sz="2800" b="0" i="1" smtClean="0">
                              <a:latin typeface="Cambria Math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mr-IN" sz="28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mr-IN" sz="28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  <m:t>2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mr-IN" sz="28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  <m:f>
                            <m:fPr>
                              <m:ctrlPr>
                                <a:rPr lang="mr-IN" sz="28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mr-IN" sz="28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mr-IN" sz="28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  <m:t>∗</m:t>
                                  </m:r>
                                </m:sub>
                              </m:sSub>
                            </m:den>
                          </m:f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mr-IN" sz="28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mr-IN" sz="28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  <m:t>2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mr-IN" sz="28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  <m:t>∗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r>
                        <a:rPr lang="en-US" sz="2800" b="0" i="1" smtClean="0">
                          <a:latin typeface="Cambria Math" charset="0"/>
                        </a:rPr>
                        <m:t>+</m:t>
                      </m:r>
                      <m:f>
                        <m:fPr>
                          <m:ctrlPr>
                            <a:rPr lang="mr-IN" sz="2800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mr-IN" sz="2800" i="1">
                              <a:latin typeface="Cambria Math" charset="0"/>
                            </a:rPr>
                            <m:t>𝜕</m:t>
                          </m:r>
                          <m:r>
                            <a:rPr lang="en-US" sz="2800" i="1">
                              <a:latin typeface="Cambria Math" charset="0"/>
                            </a:rPr>
                            <m:t>𝑓</m:t>
                          </m:r>
                        </m:num>
                        <m:den>
                          <m:r>
                            <a:rPr lang="mr-IN" sz="2800" i="1"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ru-RU" sz="2800" b="0" i="1" smtClean="0">
                                  <a:latin typeface="Cambria Math" charset="0"/>
                                </a:rPr>
                                <m:t>3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US" sz="28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charset="0"/>
                            </a:rPr>
                            <m:t>𝑠</m:t>
                          </m:r>
                        </m:e>
                        <m:sub>
                          <m:r>
                            <a:rPr lang="ru-RU" sz="28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800" dirty="0" smtClean="0"/>
              </a:p>
              <a:p>
                <a:pPr marL="0" indent="0" algn="ctr">
                  <a:buNone/>
                </a:pPr>
                <a:endParaRPr lang="en-US" sz="2800" dirty="0"/>
              </a:p>
              <a:p>
                <a:pPr marL="0" indent="0" algn="ctr">
                  <a:buNone/>
                </a:pPr>
                <a:endParaRPr lang="en-US" sz="2800" b="0" dirty="0" smtClean="0"/>
              </a:p>
              <a:p>
                <a:endParaRPr lang="en-US" sz="28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19/10/2017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A2549-6773-0241-8251-AB96BB4534D1}" type="slidenum">
              <a:rPr lang="en-US" smtClean="0"/>
              <a:t>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/>
              <p:cNvSpPr/>
              <p:nvPr/>
            </p:nvSpPr>
            <p:spPr>
              <a:xfrm>
                <a:off x="1371313" y="1799453"/>
                <a:ext cx="3540136" cy="982064"/>
              </a:xfrm>
              <a:prstGeom prst="rect">
                <a:avLst/>
              </a:prstGeom>
              <a:ln w="38100">
                <a:solidFill>
                  <a:srgbClr val="00B0F0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sz="280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mr-IN" sz="2800" i="1"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mr-IN" sz="2800" i="1">
                              <a:latin typeface="Cambria Math" charset="0"/>
                            </a:rPr>
                            <m:t>𝜕</m:t>
                          </m:r>
                          <m:r>
                            <a:rPr lang="en-US" sz="2800" i="1">
                              <a:latin typeface="Cambria Math" charset="0"/>
                            </a:rPr>
                            <m:t>𝑊</m:t>
                          </m:r>
                        </m:den>
                      </m:f>
                      <m:r>
                        <a:rPr lang="ru-RU" sz="28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280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mr-IN" sz="280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mr-IN" sz="280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mr-IN" sz="280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mr-IN" sz="280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mr-IN" sz="280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ru-RU" sz="2800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∗</m:t>
                              </m:r>
                            </m:sub>
                          </m:sSub>
                        </m:den>
                      </m:f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+</m:t>
                      </m:r>
                      <m:f>
                        <m:fPr>
                          <m:ctrlPr>
                            <a:rPr lang="mr-IN" sz="280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mr-IN" sz="280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mr-IN" sz="280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∗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6" name="Rectangle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313" y="1799453"/>
                <a:ext cx="3540136" cy="98206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 w="38100"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/>
          <p:cNvSpPr/>
          <p:nvPr/>
        </p:nvSpPr>
        <p:spPr>
          <a:xfrm>
            <a:off x="9621671" y="3061949"/>
            <a:ext cx="1091821" cy="1111788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9726723" y="1799453"/>
                <a:ext cx="881716" cy="9820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sz="2800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mr-IN" sz="2800" i="1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7030A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7030A0"/>
                                  </a:solidFill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ru-RU" sz="2800" b="0" i="1" smtClean="0">
                                  <a:solidFill>
                                    <a:srgbClr val="7030A0"/>
                                  </a:solidFill>
                                  <a:latin typeface="Cambria Math" charset="0"/>
                                </a:rPr>
                                <m:t>3</m:t>
                              </m:r>
                            </m:sub>
                          </m:sSub>
                        </m:num>
                        <m:den>
                          <m:r>
                            <a:rPr lang="mr-IN" sz="2800" i="1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7030A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7030A0"/>
                                  </a:solidFill>
                                  <a:latin typeface="Cambria Math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7030A0"/>
                                  </a:solidFill>
                                  <a:latin typeface="Cambria Math" charset="0"/>
                                </a:rPr>
                                <m:t>∗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8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26723" y="1799453"/>
                <a:ext cx="881716" cy="982064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8570321" y="4586026"/>
                <a:ext cx="3194519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ru-RU" sz="2400" dirty="0">
                    <a:solidFill>
                      <a:srgbClr val="7030A0"/>
                    </a:solidFill>
                  </a:rPr>
                  <a:t>Обозначение </a:t>
                </a:r>
                <a:r>
                  <a:rPr lang="en-US" sz="2400" dirty="0" smtClean="0">
                    <a:solidFill>
                      <a:srgbClr val="7030A0"/>
                    </a:solidFill>
                  </a:rPr>
                  <a:t/>
                </a:r>
                <a:br>
                  <a:rPr lang="en-US" sz="2400" dirty="0" smtClean="0">
                    <a:solidFill>
                      <a:srgbClr val="7030A0"/>
                    </a:solidFill>
                  </a:rPr>
                </a:br>
                <a:r>
                  <a:rPr lang="ru-RU" sz="2400" dirty="0" smtClean="0">
                    <a:solidFill>
                      <a:srgbClr val="7030A0"/>
                    </a:solidFill>
                  </a:rPr>
                  <a:t>в предположении, </a:t>
                </a:r>
                <a:endParaRPr lang="en-US" sz="2400" dirty="0" smtClean="0">
                  <a:solidFill>
                    <a:srgbClr val="7030A0"/>
                  </a:solidFill>
                </a:endParaRPr>
              </a:p>
              <a:p>
                <a:pPr algn="ctr"/>
                <a:r>
                  <a:rPr lang="ru-RU" sz="2400" dirty="0" smtClean="0">
                    <a:solidFill>
                      <a:srgbClr val="7030A0"/>
                    </a:solidFill>
                  </a:rPr>
                  <a:t>что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7030A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charset="0"/>
                          </a:rPr>
                          <m:t>𝑠</m:t>
                        </m:r>
                      </m:e>
                      <m:sub>
                        <m:r>
                          <a:rPr lang="ru-RU" sz="2400" b="0" i="1" smtClean="0">
                            <a:solidFill>
                              <a:srgbClr val="7030A0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 smtClean="0">
                    <a:solidFill>
                      <a:srgbClr val="7030A0"/>
                    </a:solidFill>
                  </a:rPr>
                  <a:t> </a:t>
                </a:r>
                <a:r>
                  <a:rPr lang="ru-RU" sz="2400" dirty="0" smtClean="0">
                    <a:solidFill>
                      <a:srgbClr val="7030A0"/>
                    </a:solidFill>
                  </a:rPr>
                  <a:t>не зависит от</a:t>
                </a:r>
                <a:r>
                  <a:rPr lang="en-US" sz="2400" dirty="0" smtClean="0">
                    <a:solidFill>
                      <a:srgbClr val="7030A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7030A0"/>
                        </a:solidFill>
                        <a:latin typeface="Cambria Math" charset="0"/>
                      </a:rPr>
                      <m:t>𝑤</m:t>
                    </m:r>
                  </m:oMath>
                </a14:m>
                <a:endParaRPr lang="en-US" sz="24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0321" y="4586026"/>
                <a:ext cx="3194519" cy="1200329"/>
              </a:xfrm>
              <a:prstGeom prst="rect">
                <a:avLst/>
              </a:prstGeom>
              <a:blipFill rotWithShape="0">
                <a:blip r:embed="rId6"/>
                <a:stretch>
                  <a:fillRect l="-573" t="-4061" b="-10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5721328" y="1799453"/>
                <a:ext cx="799386" cy="9820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sz="2800" i="1" smtClean="0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mr-IN" sz="2800" i="1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charset="0"/>
                                </a:rPr>
                                <m:t>3</m:t>
                              </m:r>
                            </m:sub>
                          </m:sSub>
                        </m:num>
                        <m:den>
                          <m:r>
                            <a:rPr lang="mr-IN" sz="2800" i="1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8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1328" y="1799453"/>
                <a:ext cx="799386" cy="982064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ectangle 19"/>
          <p:cNvSpPr/>
          <p:nvPr/>
        </p:nvSpPr>
        <p:spPr>
          <a:xfrm>
            <a:off x="5581935" y="3061949"/>
            <a:ext cx="1078173" cy="1111788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/>
              <p:cNvSpPr/>
              <p:nvPr/>
            </p:nvSpPr>
            <p:spPr>
              <a:xfrm>
                <a:off x="1371312" y="4802111"/>
                <a:ext cx="5698228" cy="984244"/>
              </a:xfrm>
              <a:prstGeom prst="rect">
                <a:avLst/>
              </a:prstGeom>
              <a:ln w="38100">
                <a:solidFill>
                  <a:srgbClr val="00B0F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sz="280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mr-IN" sz="2800" i="1"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3</m:t>
                              </m:r>
                            </m:sub>
                          </m:sSub>
                        </m:num>
                        <m:den>
                          <m:r>
                            <a:rPr lang="mr-IN" sz="2800" i="1">
                              <a:latin typeface="Cambria Math" charset="0"/>
                            </a:rPr>
                            <m:t>𝜕</m:t>
                          </m:r>
                          <m:r>
                            <a:rPr lang="en-US" sz="2800" i="1">
                              <a:latin typeface="Cambria Math" charset="0"/>
                            </a:rPr>
                            <m:t>𝑊</m:t>
                          </m:r>
                        </m:den>
                      </m:f>
                      <m:r>
                        <a:rPr lang="ru-RU" sz="28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2800" i="1" smtClean="0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mr-IN" sz="2800" i="1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charset="0"/>
                                </a:rPr>
                                <m:t>3</m:t>
                              </m:r>
                            </m:sub>
                          </m:sSub>
                        </m:num>
                        <m:den>
                          <m:r>
                            <a:rPr lang="mr-IN" sz="2800" i="1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mr-IN" sz="280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mr-IN" sz="280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mr-IN" sz="280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mr-IN" sz="280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mr-IN" sz="280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mr-IN" sz="280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ru-RU" sz="2800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∗</m:t>
                              </m:r>
                            </m:sub>
                          </m:sSub>
                        </m:den>
                      </m:f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+</m:t>
                      </m:r>
                      <m:f>
                        <m:fPr>
                          <m:ctrlPr>
                            <a:rPr lang="mr-IN" sz="2800" i="1" smtClean="0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mr-IN" sz="2800" i="1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charset="0"/>
                                </a:rPr>
                                <m:t>3</m:t>
                              </m:r>
                            </m:sub>
                          </m:sSub>
                        </m:num>
                        <m:den>
                          <m:r>
                            <a:rPr lang="mr-IN" sz="2800" i="1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mr-IN" sz="280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mr-IN" sz="280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mr-IN" sz="280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∗</m:t>
                              </m:r>
                            </m:sub>
                          </m:sSub>
                        </m:den>
                      </m:f>
                      <m:r>
                        <a:rPr lang="en-US" sz="2800" b="0" i="0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+</m:t>
                      </m:r>
                      <m:f>
                        <m:fPr>
                          <m:ctrlPr>
                            <a:rPr lang="mr-IN" sz="2800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mr-IN" sz="2800" i="1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7030A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7030A0"/>
                                  </a:solidFill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7030A0"/>
                                  </a:solidFill>
                                  <a:latin typeface="Cambria Math" charset="0"/>
                                </a:rPr>
                                <m:t>3</m:t>
                              </m:r>
                            </m:sub>
                          </m:sSub>
                        </m:num>
                        <m:den>
                          <m:r>
                            <a:rPr lang="mr-IN" sz="2800" i="1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7030A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7030A0"/>
                                  </a:solidFill>
                                  <a:latin typeface="Cambria Math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7030A0"/>
                                  </a:solidFill>
                                  <a:latin typeface="Cambria Math" charset="0"/>
                                </a:rPr>
                                <m:t>∗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7" name="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312" y="4802111"/>
                <a:ext cx="5698228" cy="984244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  <a:ln w="38100"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30125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Индукцией легко показать, что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19/10/2017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A2549-6773-0241-8251-AB96BB4534D1}" type="slidenum">
              <a:rPr lang="en-US" smtClean="0"/>
              <a:t>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3036948" y="3226449"/>
                <a:ext cx="5912452" cy="18758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sz="360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mr-IN" sz="3600" i="1"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36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3600" i="1"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3600" b="0" i="1" smtClean="0">
                                  <a:latin typeface="Cambria Math" charset="0"/>
                                </a:rPr>
                                <m:t>𝑘</m:t>
                              </m:r>
                            </m:sub>
                          </m:sSub>
                        </m:num>
                        <m:den>
                          <m:r>
                            <a:rPr lang="mr-IN" sz="3600" i="1">
                              <a:latin typeface="Cambria Math" charset="0"/>
                            </a:rPr>
                            <m:t>𝜕</m:t>
                          </m:r>
                          <m:r>
                            <a:rPr lang="en-US" sz="3600" i="1">
                              <a:latin typeface="Cambria Math" charset="0"/>
                            </a:rPr>
                            <m:t>𝑊</m:t>
                          </m:r>
                        </m:den>
                      </m:f>
                      <m:r>
                        <a:rPr lang="ru-RU" sz="3600" i="1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is-IS" sz="360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600" b="0" i="1" smtClean="0">
                              <a:latin typeface="Cambria Math" charset="0"/>
                            </a:rPr>
                            <m:t>𝑖</m:t>
                          </m:r>
                          <m:r>
                            <a:rPr lang="en-US" sz="3600" b="0" i="1" smtClean="0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3600" b="0" i="1" smtClean="0">
                              <a:latin typeface="Cambria Math" charset="0"/>
                            </a:rPr>
                            <m:t>𝑘</m:t>
                          </m:r>
                        </m:sup>
                        <m:e>
                          <m:d>
                            <m:dPr>
                              <m:ctrlPr>
                                <a:rPr lang="en-US" sz="36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∏"/>
                                  <m:ctrlPr>
                                    <a:rPr lang="is-IS" sz="3600" b="0" i="1" smtClean="0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3600" b="0" i="1" smtClean="0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  <m:t>𝑗</m:t>
                                  </m:r>
                                  <m:r>
                                    <a:rPr lang="en-US" sz="3600" b="0" i="1" smtClean="0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  <m:t>=</m:t>
                                  </m:r>
                                  <m:r>
                                    <a:rPr lang="en-US" sz="3600" b="0" i="1" smtClean="0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  <m:r>
                                    <a:rPr lang="en-US" sz="3600" b="0" i="1" smtClean="0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  <m:t>+1</m:t>
                                  </m:r>
                                </m:sub>
                                <m:sup>
                                  <m:r>
                                    <a:rPr lang="en-US" sz="3600" b="0" i="1" smtClean="0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  <m:t>𝑘</m:t>
                                  </m:r>
                                </m:sup>
                                <m:e>
                                  <m:f>
                                    <m:fPr>
                                      <m:ctrlPr>
                                        <a:rPr lang="mr-IN" sz="3600" i="1">
                                          <a:solidFill>
                                            <a:srgbClr val="FF0000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mr-IN" sz="3600" i="1">
                                          <a:solidFill>
                                            <a:srgbClr val="FF0000"/>
                                          </a:solidFill>
                                          <a:latin typeface="Cambria Math" charset="0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lang="en-US" sz="36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6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sz="36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mr-IN" sz="3600" i="1">
                                          <a:solidFill>
                                            <a:srgbClr val="FF0000"/>
                                          </a:solidFill>
                                          <a:latin typeface="Cambria Math" charset="0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lang="en-US" sz="36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6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sz="36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charset="0"/>
                                            </a:rPr>
                                            <m:t>𝑗</m:t>
                                          </m:r>
                                          <m:r>
                                            <a:rPr lang="en-US" sz="36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charset="0"/>
                                            </a:rPr>
                                            <m:t>−1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nary>
                            </m:e>
                          </m:d>
                        </m:e>
                      </m:nary>
                      <m:f>
                        <m:fPr>
                          <m:ctrlPr>
                            <a:rPr lang="mr-IN" sz="360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mr-IN" sz="36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36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36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36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mr-IN" sz="36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ru-RU" sz="36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36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36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∗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6948" y="3226449"/>
                <a:ext cx="5912452" cy="187589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5730318" y="1430522"/>
                <a:ext cx="5698228" cy="984244"/>
              </a:xfrm>
              <a:prstGeom prst="rect">
                <a:avLst/>
              </a:prstGeom>
              <a:ln w="38100">
                <a:solidFill>
                  <a:srgbClr val="00B0F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sz="280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mr-IN" sz="2800" i="1"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3</m:t>
                              </m:r>
                            </m:sub>
                          </m:sSub>
                        </m:num>
                        <m:den>
                          <m:r>
                            <a:rPr lang="mr-IN" sz="2800" i="1">
                              <a:latin typeface="Cambria Math" charset="0"/>
                            </a:rPr>
                            <m:t>𝜕</m:t>
                          </m:r>
                          <m:r>
                            <a:rPr lang="en-US" sz="2800" i="1">
                              <a:latin typeface="Cambria Math" charset="0"/>
                            </a:rPr>
                            <m:t>𝑊</m:t>
                          </m:r>
                        </m:den>
                      </m:f>
                      <m:r>
                        <a:rPr lang="ru-RU" sz="28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280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mr-IN" sz="280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3</m:t>
                              </m:r>
                            </m:sub>
                          </m:sSub>
                        </m:num>
                        <m:den>
                          <m:r>
                            <a:rPr lang="mr-IN" sz="280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mr-IN" sz="280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mr-IN" sz="280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mr-IN" sz="280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mr-IN" sz="280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mr-IN" sz="28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mr-IN" sz="28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ru-RU" sz="28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∗</m:t>
                              </m:r>
                            </m:sub>
                          </m:sSub>
                        </m:den>
                      </m:f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+</m:t>
                      </m:r>
                      <m:f>
                        <m:fPr>
                          <m:ctrlPr>
                            <a:rPr lang="mr-IN" sz="280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mr-IN" sz="280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3</m:t>
                              </m:r>
                            </m:sub>
                          </m:sSub>
                        </m:num>
                        <m:den>
                          <m:r>
                            <a:rPr lang="mr-IN" sz="280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mr-IN" sz="28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mr-IN" sz="28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mr-IN" sz="28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∗</m:t>
                              </m:r>
                            </m:sub>
                          </m:sSub>
                        </m:den>
                      </m:f>
                      <m:r>
                        <a:rPr lang="en-US" sz="2800" b="0" i="0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+</m:t>
                      </m:r>
                      <m:f>
                        <m:fPr>
                          <m:ctrlPr>
                            <a:rPr lang="mr-IN" sz="280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mr-IN" sz="28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3</m:t>
                              </m:r>
                            </m:sub>
                          </m:sSub>
                        </m:num>
                        <m:den>
                          <m:r>
                            <a:rPr lang="mr-IN" sz="28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∗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0318" y="1430522"/>
                <a:ext cx="5698228" cy="98424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38100"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1112008" y="1432702"/>
                <a:ext cx="3540136" cy="982064"/>
              </a:xfrm>
              <a:prstGeom prst="rect">
                <a:avLst/>
              </a:prstGeom>
              <a:ln w="38100">
                <a:solidFill>
                  <a:srgbClr val="00B0F0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sz="280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mr-IN" sz="2800" i="1"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mr-IN" sz="2800" i="1">
                              <a:latin typeface="Cambria Math" charset="0"/>
                            </a:rPr>
                            <m:t>𝜕</m:t>
                          </m:r>
                          <m:r>
                            <a:rPr lang="en-US" sz="2800" i="1">
                              <a:latin typeface="Cambria Math" charset="0"/>
                            </a:rPr>
                            <m:t>𝑊</m:t>
                          </m:r>
                        </m:den>
                      </m:f>
                      <m:r>
                        <a:rPr lang="ru-RU" sz="28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280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mr-IN" sz="280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mr-IN" sz="280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mr-IN" sz="2800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mr-IN" sz="2800" i="1"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mr-IN" sz="2800" i="1"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∗</m:t>
                              </m:r>
                            </m:sub>
                          </m:sSub>
                        </m:den>
                      </m:f>
                      <m:r>
                        <a:rPr lang="en-US" sz="2800" b="0" i="1" smtClean="0">
                          <a:latin typeface="Cambria Math" charset="0"/>
                        </a:rPr>
                        <m:t>+</m:t>
                      </m:r>
                      <m:f>
                        <m:fPr>
                          <m:ctrlPr>
                            <a:rPr lang="mr-IN" sz="280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mr-IN" sz="28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mr-IN" sz="28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∗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2008" y="1432702"/>
                <a:ext cx="3540136" cy="98206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 w="38100"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0834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BPTT</a:t>
            </a:r>
            <a:r>
              <a:rPr lang="ru-RU" dirty="0" smtClean="0"/>
              <a:t> на примере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19/10/2017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A2549-6773-0241-8251-AB96BB4534D1}" type="slidenum">
              <a:rPr lang="en-US" smtClean="0"/>
              <a:t>8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064567" y="6400412"/>
            <a:ext cx="84836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2"/>
              </a:rPr>
              <a:t>http://www.wildml.com/2015/10/recurrent-neural-networks-tutorial-part-3-backpropagation-through-time-and-vanishing-gradients</a:t>
            </a:r>
            <a:r>
              <a:rPr lang="en-US" sz="1200" dirty="0" smtClean="0">
                <a:hlinkClick r:id="rId2"/>
              </a:rPr>
              <a:t>/</a:t>
            </a:r>
            <a:endParaRPr lang="en-US" sz="1200" dirty="0" smtClean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408" y="3577865"/>
            <a:ext cx="4173820" cy="245036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8000" y="845598"/>
            <a:ext cx="7484167" cy="431929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408" y="1326030"/>
            <a:ext cx="3742657" cy="89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206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BPTT</a:t>
            </a:r>
            <a:r>
              <a:rPr lang="ru-RU" dirty="0" smtClean="0"/>
              <a:t> на примере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19/10/2017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A2549-6773-0241-8251-AB96BB4534D1}" type="slidenum">
              <a:rPr lang="en-US" smtClean="0"/>
              <a:t>9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064567" y="6400412"/>
            <a:ext cx="84836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2"/>
              </a:rPr>
              <a:t>http://www.wildml.com/2015/10/recurrent-neural-networks-tutorial-part-3-backpropagation-through-time-and-vanishing-gradients</a:t>
            </a:r>
            <a:r>
              <a:rPr lang="en-US" sz="1200" dirty="0" smtClean="0">
                <a:hlinkClick r:id="rId2"/>
              </a:rPr>
              <a:t>/</a:t>
            </a:r>
            <a:endParaRPr lang="en-US" sz="1200" dirty="0" smtClean="0"/>
          </a:p>
        </p:txBody>
      </p:sp>
      <p:pic>
        <p:nvPicPr>
          <p:cNvPr id="13" name="Content Placeholder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4261" y="834887"/>
            <a:ext cx="7502519" cy="432989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408" y="1326030"/>
            <a:ext cx="3742657" cy="89736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0" y="3781206"/>
                <a:ext cx="5956215" cy="237327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sz="280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mr-IN" sz="2800" i="1"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charset="0"/>
                                </a:rPr>
                                <m:t>3</m:t>
                              </m:r>
                            </m:sub>
                          </m:sSub>
                        </m:num>
                        <m:den>
                          <m:r>
                            <a:rPr lang="mr-IN" sz="2800" i="1">
                              <a:latin typeface="Cambria Math" charset="0"/>
                            </a:rPr>
                            <m:t>𝜕</m:t>
                          </m:r>
                          <m:r>
                            <a:rPr lang="en-US" sz="2800" i="1">
                              <a:latin typeface="Cambria Math" charset="0"/>
                            </a:rPr>
                            <m:t>𝑊</m:t>
                          </m:r>
                        </m:den>
                      </m:f>
                      <m:r>
                        <a:rPr lang="ru-RU" sz="2800" i="1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280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mr-IN" sz="280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3</m:t>
                              </m:r>
                            </m:sub>
                          </m:sSub>
                        </m:num>
                        <m:den>
                          <m:r>
                            <a:rPr lang="mr-IN" sz="280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mr-IN" sz="2800" i="1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i="1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3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mr-IN" sz="280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mr-IN" sz="280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mr-IN" sz="2800" i="1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i="1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3</m:t>
                              </m:r>
                            </m:sub>
                          </m:sSub>
                        </m:num>
                        <m:den>
                          <m:r>
                            <a:rPr lang="mr-IN" sz="280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3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mr-IN" sz="2800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mr-IN" sz="2800" i="1"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charset="0"/>
                                </a:rPr>
                                <m:t>3</m:t>
                              </m:r>
                            </m:sub>
                          </m:sSub>
                        </m:num>
                        <m:den>
                          <m:r>
                            <a:rPr lang="mr-IN" sz="2800" i="1">
                              <a:latin typeface="Cambria Math" charset="0"/>
                            </a:rPr>
                            <m:t>𝜕</m:t>
                          </m:r>
                          <m:r>
                            <a:rPr lang="en-US" sz="2800" i="1">
                              <a:latin typeface="Cambria Math" charset="0"/>
                            </a:rPr>
                            <m:t>𝑊</m:t>
                          </m:r>
                        </m:den>
                      </m:f>
                      <m:r>
                        <a:rPr lang="ru-RU" sz="2800" b="0" i="1" smtClean="0">
                          <a:latin typeface="Cambria Math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280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mr-IN" sz="280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3</m:t>
                              </m:r>
                            </m:sub>
                          </m:sSub>
                        </m:num>
                        <m:den>
                          <m:r>
                            <a:rPr lang="mr-IN" sz="280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mr-IN" sz="2800" i="1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i="1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3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mr-IN" sz="280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mr-IN" sz="280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mr-IN" sz="2800" i="1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i="1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3</m:t>
                              </m:r>
                            </m:sub>
                          </m:sSub>
                        </m:num>
                        <m:den>
                          <m:r>
                            <a:rPr lang="mr-IN" sz="280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3</m:t>
                              </m:r>
                            </m:sub>
                          </m:sSub>
                        </m:den>
                      </m:f>
                      <m:nary>
                        <m:naryPr>
                          <m:chr m:val="∑"/>
                          <m:ctrlPr>
                            <a:rPr lang="is-IS" sz="2800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i="1">
                              <a:latin typeface="Cambria Math" charset="0"/>
                            </a:rPr>
                            <m:t>𝑖</m:t>
                          </m:r>
                          <m:r>
                            <a:rPr lang="en-US" sz="2800" i="1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charset="0"/>
                            </a:rPr>
                            <m:t>3</m:t>
                          </m:r>
                        </m:sup>
                        <m:e>
                          <m:d>
                            <m:dPr>
                              <m:ctrlPr>
                                <a:rPr lang="en-US" sz="2800" i="1">
                                  <a:latin typeface="Cambria Math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∏"/>
                                  <m:ctrlPr>
                                    <a:rPr lang="is-IS" sz="2800" i="1" smtClean="0">
                                      <a:solidFill>
                                        <a:srgbClr val="7030A0"/>
                                      </a:solidFill>
                                      <a:latin typeface="Cambria Math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2800" b="0" i="1">
                                      <a:solidFill>
                                        <a:srgbClr val="7030A0"/>
                                      </a:solidFill>
                                      <a:latin typeface="Cambria Math" charset="0"/>
                                    </a:rPr>
                                    <m:t>𝑗</m:t>
                                  </m:r>
                                  <m:r>
                                    <a:rPr lang="en-US" sz="2800" b="0" i="1">
                                      <a:solidFill>
                                        <a:srgbClr val="7030A0"/>
                                      </a:solidFill>
                                      <a:latin typeface="Cambria Math" charset="0"/>
                                    </a:rPr>
                                    <m:t>=</m:t>
                                  </m:r>
                                  <m:r>
                                    <a:rPr lang="en-US" sz="2800" b="0" i="1">
                                      <a:solidFill>
                                        <a:srgbClr val="7030A0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  <m:r>
                                    <a:rPr lang="en-US" sz="2800" b="0" i="1">
                                      <a:solidFill>
                                        <a:srgbClr val="7030A0"/>
                                      </a:solidFill>
                                      <a:latin typeface="Cambria Math" charset="0"/>
                                    </a:rPr>
                                    <m:t>+1</m:t>
                                  </m:r>
                                </m:sub>
                                <m:sup>
                                  <m:r>
                                    <a:rPr lang="en-US" sz="2800" b="0" i="1" smtClean="0">
                                      <a:solidFill>
                                        <a:srgbClr val="7030A0"/>
                                      </a:solidFill>
                                      <a:latin typeface="Cambria Math" charset="0"/>
                                    </a:rPr>
                                    <m:t>3</m:t>
                                  </m:r>
                                </m:sup>
                                <m:e>
                                  <m:f>
                                    <m:fPr>
                                      <m:ctrlPr>
                                        <a:rPr lang="mr-IN" sz="2800" i="1">
                                          <a:solidFill>
                                            <a:srgbClr val="7030A0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mr-IN" sz="2800" b="0" i="1">
                                          <a:solidFill>
                                            <a:srgbClr val="7030A0"/>
                                          </a:solidFill>
                                          <a:latin typeface="Cambria Math" charset="0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b="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sz="2800" b="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mr-IN" sz="2800" b="0" i="1">
                                          <a:solidFill>
                                            <a:srgbClr val="7030A0"/>
                                          </a:solidFill>
                                          <a:latin typeface="Cambria Math" charset="0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b="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sz="2800" b="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charset="0"/>
                                            </a:rPr>
                                            <m:t>𝑗</m:t>
                                          </m:r>
                                          <m:r>
                                            <a:rPr lang="en-US" sz="2800" b="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charset="0"/>
                                            </a:rPr>
                                            <m:t>−1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nary>
                            </m:e>
                          </m:d>
                        </m:e>
                      </m:nary>
                      <m:f>
                        <m:fPr>
                          <m:ctrlPr>
                            <a:rPr lang="mr-IN" sz="2800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mr-IN" sz="2800" i="1"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mr-IN" sz="2800" i="1"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ru-RU" sz="28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charset="0"/>
                                </a:rPr>
                                <m:t>∗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781206"/>
                <a:ext cx="5956215" cy="2373278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84234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8087</TotalTime>
  <Words>1446</Words>
  <Application>Microsoft Macintosh PowerPoint</Application>
  <PresentationFormat>Widescreen</PresentationFormat>
  <Paragraphs>169</Paragraphs>
  <Slides>27</Slides>
  <Notes>8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Calibri</vt:lpstr>
      <vt:lpstr>Cambria Math</vt:lpstr>
      <vt:lpstr>Mangal</vt:lpstr>
      <vt:lpstr>Arial</vt:lpstr>
      <vt:lpstr>Office Theme</vt:lpstr>
      <vt:lpstr>MML minor #7</vt:lpstr>
      <vt:lpstr>Recurrent Neural Networks (RNN)</vt:lpstr>
      <vt:lpstr>Как устроена простая RNN</vt:lpstr>
      <vt:lpstr>Backpropagation through time (BPTT)</vt:lpstr>
      <vt:lpstr>Посчитаем производную для 2 шагов</vt:lpstr>
      <vt:lpstr>Посчитаем производную для 3 шагов</vt:lpstr>
      <vt:lpstr>Индукцией легко показать, что…</vt:lpstr>
      <vt:lpstr>BPTT на примере</vt:lpstr>
      <vt:lpstr>BPTT на примере</vt:lpstr>
      <vt:lpstr>Проблема с затухающими градиентами</vt:lpstr>
      <vt:lpstr>Gradient clipping</vt:lpstr>
      <vt:lpstr>Простая RNN плохо работает</vt:lpstr>
      <vt:lpstr>Спасет LSTM</vt:lpstr>
      <vt:lpstr>LSTM решает проблему затухания градиентов</vt:lpstr>
      <vt:lpstr>LSTM cell state</vt:lpstr>
      <vt:lpstr>LSTM forget gate</vt:lpstr>
      <vt:lpstr>LSTM input gate и вклад ячейки в состояние </vt:lpstr>
      <vt:lpstr>Обновление состояния</vt:lpstr>
      <vt:lpstr>Выдача скрытого состояния наружу</vt:lpstr>
      <vt:lpstr>Encoder-decoder (seq2seq)</vt:lpstr>
      <vt:lpstr>Поможет attention</vt:lpstr>
      <vt:lpstr>Машинный перевод (seq2seq + attention)</vt:lpstr>
      <vt:lpstr>Multi-language перевод от Google</vt:lpstr>
      <vt:lpstr>Распознавание голоса (seq2seq + attention)</vt:lpstr>
      <vt:lpstr>Image captioning (CNN encoder – RNN decoder)</vt:lpstr>
      <vt:lpstr>Пример: распознавание рукописного текста</vt:lpstr>
      <vt:lpstr>Ссылки</vt:lpstr>
    </vt:vector>
  </TitlesOfParts>
  <Company/>
  <LinksUpToDate>false</LinksUpToDate>
  <SharedDoc>false</SharedDoc>
  <HyperlinksChanged>false</HyperlinksChanged>
  <AppVersion>15.0038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LSML лекция 1</dc:title>
  <dc:creator>Andrey Zimovnov</dc:creator>
  <cp:lastModifiedBy>Andrey Zimovnov</cp:lastModifiedBy>
  <cp:revision>577</cp:revision>
  <cp:lastPrinted>2017-10-18T22:21:29Z</cp:lastPrinted>
  <dcterms:created xsi:type="dcterms:W3CDTF">2017-04-01T14:01:14Z</dcterms:created>
  <dcterms:modified xsi:type="dcterms:W3CDTF">2017-10-19T12:47:43Z</dcterms:modified>
</cp:coreProperties>
</file>